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308" r:id="rId6"/>
    <p:sldId id="309" r:id="rId7"/>
    <p:sldId id="310" r:id="rId8"/>
    <p:sldId id="328" r:id="rId9"/>
    <p:sldId id="314" r:id="rId10"/>
    <p:sldId id="337" r:id="rId11"/>
    <p:sldId id="340" r:id="rId12"/>
    <p:sldId id="334" r:id="rId13"/>
    <p:sldId id="315" r:id="rId14"/>
    <p:sldId id="341" r:id="rId15"/>
    <p:sldId id="342" r:id="rId16"/>
    <p:sldId id="313" r:id="rId17"/>
    <p:sldId id="338" r:id="rId18"/>
    <p:sldId id="330" r:id="rId19"/>
    <p:sldId id="329" r:id="rId20"/>
    <p:sldId id="335" r:id="rId21"/>
    <p:sldId id="321" r:id="rId22"/>
    <p:sldId id="320" r:id="rId23"/>
    <p:sldId id="316" r:id="rId24"/>
    <p:sldId id="282" r:id="rId25"/>
    <p:sldId id="326" r:id="rId26"/>
    <p:sldId id="331" r:id="rId27"/>
    <p:sldId id="263" r:id="rId28"/>
    <p:sldId id="327" r:id="rId29"/>
    <p:sldId id="339" r:id="rId30"/>
    <p:sldId id="300" r:id="rId3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2441F9-3169-4313-A450-4DB9E2F072D4}">
          <p14:sldIdLst>
            <p14:sldId id="256"/>
          </p14:sldIdLst>
        </p14:section>
        <p14:section name="Expecting &amp; Achieveing More" id="{825137CB-B426-416E-9E12-22D9D4E8C21D}">
          <p14:sldIdLst>
            <p14:sldId id="308"/>
            <p14:sldId id="309"/>
            <p14:sldId id="310"/>
            <p14:sldId id="328"/>
            <p14:sldId id="314"/>
          </p14:sldIdLst>
        </p14:section>
        <p14:section name="How do we assess student progress?" id="{0D6EB08E-2B14-443D-8BC9-44DFBEBEA27D}">
          <p14:sldIdLst>
            <p14:sldId id="337"/>
            <p14:sldId id="340"/>
            <p14:sldId id="334"/>
            <p14:sldId id="315"/>
          </p14:sldIdLst>
        </p14:section>
        <p14:section name="Grades and subjects" id="{0517C39F-6FF1-4748-848B-5C2B44D9910E}">
          <p14:sldIdLst>
            <p14:sldId id="341"/>
            <p14:sldId id="342"/>
            <p14:sldId id="313"/>
            <p14:sldId id="338"/>
            <p14:sldId id="330"/>
            <p14:sldId id="329"/>
            <p14:sldId id="335"/>
            <p14:sldId id="321"/>
          </p14:sldIdLst>
        </p14:section>
        <p14:section name="Reducing Testing Time" id="{D98D9EB7-EFC1-4246-BE0D-D3DB540E1376}">
          <p14:sldIdLst>
            <p14:sldId id="320"/>
            <p14:sldId id="316"/>
          </p14:sldIdLst>
        </p14:section>
        <p14:section name="Testing Schedule" id="{C178EAED-E681-4A20-9B28-3B49CBBBD882}">
          <p14:sldIdLst>
            <p14:sldId id="282"/>
            <p14:sldId id="326"/>
            <p14:sldId id="331"/>
            <p14:sldId id="263"/>
            <p14:sldId id="327"/>
            <p14:sldId id="339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8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s, Jan (MDE)" initials="EJ(" lastIdx="2" clrIdx="0">
    <p:extLst/>
  </p:cmAuthor>
  <p:cmAuthor id="2" name="Wacyk, Linda (MDE)" initials="WL(" lastIdx="2" clrIdx="1">
    <p:extLst/>
  </p:cmAuthor>
  <p:cmAuthor id="3" name="Howley, Linda (MDE)" initials="HL(" lastIdx="7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C35"/>
    <a:srgbClr val="0073AC"/>
    <a:srgbClr val="006699"/>
    <a:srgbClr val="33CCCC"/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7" autoAdjust="0"/>
    <p:restoredTop sz="87071" autoAdjust="0"/>
  </p:normalViewPr>
  <p:slideViewPr>
    <p:cSldViewPr snapToGrid="0">
      <p:cViewPr>
        <p:scale>
          <a:sx n="80" d="100"/>
          <a:sy n="80" d="100"/>
        </p:scale>
        <p:origin x="-114" y="-504"/>
      </p:cViewPr>
      <p:guideLst>
        <p:guide orient="horz" pos="8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cyk, Linda (MDE-Contractor)" userId="cb8a6f18-d3e6-4ccb-9729-cf10aaef5159" providerId="ADAL" clId="{8D114787-18AE-43B2-9006-5DE76E2046B7}"/>
    <pc:docChg chg="custSel addSld modSld">
      <pc:chgData name="Wacyk, Linda (MDE-Contractor)" userId="cb8a6f18-d3e6-4ccb-9729-cf10aaef5159" providerId="ADAL" clId="{8D114787-18AE-43B2-9006-5DE76E2046B7}" dt="2019-01-16T21:55:56.533" v="679" actId="20577"/>
      <pc:docMkLst>
        <pc:docMk/>
      </pc:docMkLst>
      <pc:sldChg chg="modSp">
        <pc:chgData name="Wacyk, Linda (MDE-Contractor)" userId="cb8a6f18-d3e6-4ccb-9729-cf10aaef5159" providerId="ADAL" clId="{8D114787-18AE-43B2-9006-5DE76E2046B7}" dt="2019-01-16T21:54:08.909" v="652" actId="1076"/>
        <pc:sldMkLst>
          <pc:docMk/>
          <pc:sldMk cId="2138250020" sldId="256"/>
        </pc:sldMkLst>
        <pc:picChg chg="mod">
          <ac:chgData name="Wacyk, Linda (MDE-Contractor)" userId="cb8a6f18-d3e6-4ccb-9729-cf10aaef5159" providerId="ADAL" clId="{8D114787-18AE-43B2-9006-5DE76E2046B7}" dt="2019-01-16T21:54:08.909" v="652" actId="1076"/>
          <ac:picMkLst>
            <pc:docMk/>
            <pc:sldMk cId="2138250020" sldId="256"/>
            <ac:picMk id="7" creationId="{00000000-0000-0000-0000-000000000000}"/>
          </ac:picMkLst>
        </pc:picChg>
        <pc:picChg chg="mod">
          <ac:chgData name="Wacyk, Linda (MDE-Contractor)" userId="cb8a6f18-d3e6-4ccb-9729-cf10aaef5159" providerId="ADAL" clId="{8D114787-18AE-43B2-9006-5DE76E2046B7}" dt="2019-01-16T21:54:03.673" v="651" actId="1076"/>
          <ac:picMkLst>
            <pc:docMk/>
            <pc:sldMk cId="2138250020" sldId="256"/>
            <ac:picMk id="10" creationId="{1EC58CDE-FAB0-46AC-B771-F478672914AB}"/>
          </ac:picMkLst>
        </pc:picChg>
      </pc:sldChg>
      <pc:sldChg chg="modSp">
        <pc:chgData name="Wacyk, Linda (MDE-Contractor)" userId="cb8a6f18-d3e6-4ccb-9729-cf10aaef5159" providerId="ADAL" clId="{8D114787-18AE-43B2-9006-5DE76E2046B7}" dt="2019-01-16T20:49:32.738" v="189" actId="20577"/>
        <pc:sldMkLst>
          <pc:docMk/>
          <pc:sldMk cId="1603265558" sldId="263"/>
        </pc:sldMkLst>
        <pc:spChg chg="mod">
          <ac:chgData name="Wacyk, Linda (MDE-Contractor)" userId="cb8a6f18-d3e6-4ccb-9729-cf10aaef5159" providerId="ADAL" clId="{8D114787-18AE-43B2-9006-5DE76E2046B7}" dt="2019-01-16T20:49:32.738" v="189" actId="20577"/>
          <ac:spMkLst>
            <pc:docMk/>
            <pc:sldMk cId="1603265558" sldId="263"/>
            <ac:spMk id="10" creationId="{00000000-0000-0000-0000-000000000000}"/>
          </ac:spMkLst>
        </pc:spChg>
      </pc:sldChg>
      <pc:sldChg chg="modSp modAnim">
        <pc:chgData name="Wacyk, Linda (MDE-Contractor)" userId="cb8a6f18-d3e6-4ccb-9729-cf10aaef5159" providerId="ADAL" clId="{8D114787-18AE-43B2-9006-5DE76E2046B7}" dt="2019-01-16T20:57:45.257" v="616" actId="20577"/>
        <pc:sldMkLst>
          <pc:docMk/>
          <pc:sldMk cId="2536994504" sldId="300"/>
        </pc:sldMkLst>
        <pc:spChg chg="mod">
          <ac:chgData name="Wacyk, Linda (MDE-Contractor)" userId="cb8a6f18-d3e6-4ccb-9729-cf10aaef5159" providerId="ADAL" clId="{8D114787-18AE-43B2-9006-5DE76E2046B7}" dt="2019-01-16T20:57:45.257" v="616" actId="20577"/>
          <ac:spMkLst>
            <pc:docMk/>
            <pc:sldMk cId="2536994504" sldId="300"/>
            <ac:spMk id="3" creationId="{00000000-0000-0000-0000-000000000000}"/>
          </ac:spMkLst>
        </pc:spChg>
      </pc:sldChg>
      <pc:sldChg chg="addSp delSp">
        <pc:chgData name="Wacyk, Linda (MDE-Contractor)" userId="cb8a6f18-d3e6-4ccb-9729-cf10aaef5159" providerId="ADAL" clId="{8D114787-18AE-43B2-9006-5DE76E2046B7}" dt="2019-01-16T20:40:29.811" v="67"/>
        <pc:sldMkLst>
          <pc:docMk/>
          <pc:sldMk cId="4066622748" sldId="310"/>
        </pc:sldMkLst>
        <pc:spChg chg="add del">
          <ac:chgData name="Wacyk, Linda (MDE-Contractor)" userId="cb8a6f18-d3e6-4ccb-9729-cf10aaef5159" providerId="ADAL" clId="{8D114787-18AE-43B2-9006-5DE76E2046B7}" dt="2019-01-16T20:40:29.811" v="67"/>
          <ac:spMkLst>
            <pc:docMk/>
            <pc:sldMk cId="4066622748" sldId="310"/>
            <ac:spMk id="7" creationId="{EE2745A4-0663-4138-842A-4E8D82AE58CF}"/>
          </ac:spMkLst>
        </pc:spChg>
        <pc:picChg chg="add del">
          <ac:chgData name="Wacyk, Linda (MDE-Contractor)" userId="cb8a6f18-d3e6-4ccb-9729-cf10aaef5159" providerId="ADAL" clId="{8D114787-18AE-43B2-9006-5DE76E2046B7}" dt="2019-01-16T20:40:29.811" v="67"/>
          <ac:picMkLst>
            <pc:docMk/>
            <pc:sldMk cId="4066622748" sldId="310"/>
            <ac:picMk id="8" creationId="{6859BC64-BAF4-4960-9A93-351C109AAC75}"/>
          </ac:picMkLst>
        </pc:picChg>
      </pc:sldChg>
      <pc:sldChg chg="addSp delSp modSp">
        <pc:chgData name="Wacyk, Linda (MDE-Contractor)" userId="cb8a6f18-d3e6-4ccb-9729-cf10aaef5159" providerId="ADAL" clId="{8D114787-18AE-43B2-9006-5DE76E2046B7}" dt="2019-01-16T20:43:44.638" v="147" actId="20577"/>
        <pc:sldMkLst>
          <pc:docMk/>
          <pc:sldMk cId="1926693805" sldId="313"/>
        </pc:sldMkLst>
        <pc:spChg chg="mod">
          <ac:chgData name="Wacyk, Linda (MDE-Contractor)" userId="cb8a6f18-d3e6-4ccb-9729-cf10aaef5159" providerId="ADAL" clId="{8D114787-18AE-43B2-9006-5DE76E2046B7}" dt="2019-01-16T20:43:44.638" v="147" actId="20577"/>
          <ac:spMkLst>
            <pc:docMk/>
            <pc:sldMk cId="1926693805" sldId="313"/>
            <ac:spMk id="2" creationId="{00000000-0000-0000-0000-000000000000}"/>
          </ac:spMkLst>
        </pc:spChg>
        <pc:picChg chg="add del">
          <ac:chgData name="Wacyk, Linda (MDE-Contractor)" userId="cb8a6f18-d3e6-4ccb-9729-cf10aaef5159" providerId="ADAL" clId="{8D114787-18AE-43B2-9006-5DE76E2046B7}" dt="2019-01-16T20:37:15.498" v="4"/>
          <ac:picMkLst>
            <pc:docMk/>
            <pc:sldMk cId="1926693805" sldId="313"/>
            <ac:picMk id="7" creationId="{B539F39C-99CB-455E-91F6-7B3FA6A0D1B8}"/>
          </ac:picMkLst>
        </pc:picChg>
      </pc:sldChg>
      <pc:sldChg chg="modSp">
        <pc:chgData name="Wacyk, Linda (MDE-Contractor)" userId="cb8a6f18-d3e6-4ccb-9729-cf10aaef5159" providerId="ADAL" clId="{8D114787-18AE-43B2-9006-5DE76E2046B7}" dt="2019-01-16T20:47:38.573" v="178" actId="20577"/>
        <pc:sldMkLst>
          <pc:docMk/>
          <pc:sldMk cId="3443990419" sldId="321"/>
        </pc:sldMkLst>
        <pc:spChg chg="mod">
          <ac:chgData name="Wacyk, Linda (MDE-Contractor)" userId="cb8a6f18-d3e6-4ccb-9729-cf10aaef5159" providerId="ADAL" clId="{8D114787-18AE-43B2-9006-5DE76E2046B7}" dt="2019-01-16T20:47:38.573" v="178" actId="20577"/>
          <ac:spMkLst>
            <pc:docMk/>
            <pc:sldMk cId="3443990419" sldId="321"/>
            <ac:spMk id="3" creationId="{00000000-0000-0000-0000-000000000000}"/>
          </ac:spMkLst>
        </pc:spChg>
      </pc:sldChg>
      <pc:sldChg chg="modSp">
        <pc:chgData name="Wacyk, Linda (MDE-Contractor)" userId="cb8a6f18-d3e6-4ccb-9729-cf10aaef5159" providerId="ADAL" clId="{8D114787-18AE-43B2-9006-5DE76E2046B7}" dt="2019-01-16T20:58:55.340" v="634" actId="20577"/>
        <pc:sldMkLst>
          <pc:docMk/>
          <pc:sldMk cId="3420618155" sldId="327"/>
        </pc:sldMkLst>
        <pc:spChg chg="mod">
          <ac:chgData name="Wacyk, Linda (MDE-Contractor)" userId="cb8a6f18-d3e6-4ccb-9729-cf10aaef5159" providerId="ADAL" clId="{8D114787-18AE-43B2-9006-5DE76E2046B7}" dt="2019-01-16T20:58:55.340" v="634" actId="20577"/>
          <ac:spMkLst>
            <pc:docMk/>
            <pc:sldMk cId="3420618155" sldId="327"/>
            <ac:spMk id="2" creationId="{00000000-0000-0000-0000-000000000000}"/>
          </ac:spMkLst>
        </pc:spChg>
      </pc:sldChg>
      <pc:sldChg chg="modSp">
        <pc:chgData name="Wacyk, Linda (MDE-Contractor)" userId="cb8a6f18-d3e6-4ccb-9729-cf10aaef5159" providerId="ADAL" clId="{8D114787-18AE-43B2-9006-5DE76E2046B7}" dt="2019-01-16T21:55:56.533" v="679" actId="20577"/>
        <pc:sldMkLst>
          <pc:docMk/>
          <pc:sldMk cId="1762045292" sldId="329"/>
        </pc:sldMkLst>
        <pc:spChg chg="mod">
          <ac:chgData name="Wacyk, Linda (MDE-Contractor)" userId="cb8a6f18-d3e6-4ccb-9729-cf10aaef5159" providerId="ADAL" clId="{8D114787-18AE-43B2-9006-5DE76E2046B7}" dt="2019-01-16T21:55:56.533" v="679" actId="20577"/>
          <ac:spMkLst>
            <pc:docMk/>
            <pc:sldMk cId="1762045292" sldId="329"/>
            <ac:spMk id="3" creationId="{00000000-0000-0000-0000-000000000000}"/>
          </ac:spMkLst>
        </pc:spChg>
      </pc:sldChg>
      <pc:sldChg chg="modSp">
        <pc:chgData name="Wacyk, Linda (MDE-Contractor)" userId="cb8a6f18-d3e6-4ccb-9729-cf10aaef5159" providerId="ADAL" clId="{8D114787-18AE-43B2-9006-5DE76E2046B7}" dt="2019-01-16T21:54:25.481" v="660" actId="20577"/>
        <pc:sldMkLst>
          <pc:docMk/>
          <pc:sldMk cId="2508829371" sldId="337"/>
        </pc:sldMkLst>
        <pc:spChg chg="mod">
          <ac:chgData name="Wacyk, Linda (MDE-Contractor)" userId="cb8a6f18-d3e6-4ccb-9729-cf10aaef5159" providerId="ADAL" clId="{8D114787-18AE-43B2-9006-5DE76E2046B7}" dt="2019-01-16T21:54:25.481" v="660" actId="20577"/>
          <ac:spMkLst>
            <pc:docMk/>
            <pc:sldMk cId="2508829371" sldId="337"/>
            <ac:spMk id="3" creationId="{00000000-0000-0000-0000-000000000000}"/>
          </ac:spMkLst>
        </pc:spChg>
      </pc:sldChg>
      <pc:sldChg chg="modSp">
        <pc:chgData name="Wacyk, Linda (MDE-Contractor)" userId="cb8a6f18-d3e6-4ccb-9729-cf10aaef5159" providerId="ADAL" clId="{8D114787-18AE-43B2-9006-5DE76E2046B7}" dt="2019-01-16T20:43:54.073" v="149" actId="20577"/>
        <pc:sldMkLst>
          <pc:docMk/>
          <pc:sldMk cId="658826370" sldId="338"/>
        </pc:sldMkLst>
        <pc:spChg chg="mod">
          <ac:chgData name="Wacyk, Linda (MDE-Contractor)" userId="cb8a6f18-d3e6-4ccb-9729-cf10aaef5159" providerId="ADAL" clId="{8D114787-18AE-43B2-9006-5DE76E2046B7}" dt="2019-01-16T20:43:54.073" v="149" actId="20577"/>
          <ac:spMkLst>
            <pc:docMk/>
            <pc:sldMk cId="658826370" sldId="338"/>
            <ac:spMk id="2" creationId="{00000000-0000-0000-0000-000000000000}"/>
          </ac:spMkLst>
        </pc:spChg>
      </pc:sldChg>
      <pc:sldChg chg="modSp">
        <pc:chgData name="Wacyk, Linda (MDE-Contractor)" userId="cb8a6f18-d3e6-4ccb-9729-cf10aaef5159" providerId="ADAL" clId="{8D114787-18AE-43B2-9006-5DE76E2046B7}" dt="2019-01-16T20:59:06.237" v="648" actId="20577"/>
        <pc:sldMkLst>
          <pc:docMk/>
          <pc:sldMk cId="832428358" sldId="339"/>
        </pc:sldMkLst>
        <pc:spChg chg="mod">
          <ac:chgData name="Wacyk, Linda (MDE-Contractor)" userId="cb8a6f18-d3e6-4ccb-9729-cf10aaef5159" providerId="ADAL" clId="{8D114787-18AE-43B2-9006-5DE76E2046B7}" dt="2019-01-16T20:59:06.237" v="648" actId="20577"/>
          <ac:spMkLst>
            <pc:docMk/>
            <pc:sldMk cId="832428358" sldId="339"/>
            <ac:spMk id="2" creationId="{00000000-0000-0000-0000-000000000000}"/>
          </ac:spMkLst>
        </pc:spChg>
        <pc:spChg chg="mod">
          <ac:chgData name="Wacyk, Linda (MDE-Contractor)" userId="cb8a6f18-d3e6-4ccb-9729-cf10aaef5159" providerId="ADAL" clId="{8D114787-18AE-43B2-9006-5DE76E2046B7}" dt="2019-01-16T20:55:01.131" v="563" actId="6549"/>
          <ac:spMkLst>
            <pc:docMk/>
            <pc:sldMk cId="832428358" sldId="339"/>
            <ac:spMk id="3" creationId="{00000000-0000-0000-0000-000000000000}"/>
          </ac:spMkLst>
        </pc:spChg>
      </pc:sldChg>
      <pc:sldChg chg="addSp delSp modSp">
        <pc:chgData name="Wacyk, Linda (MDE-Contractor)" userId="cb8a6f18-d3e6-4ccb-9729-cf10aaef5159" providerId="ADAL" clId="{8D114787-18AE-43B2-9006-5DE76E2046B7}" dt="2019-01-16T20:39:20.508" v="59" actId="1076"/>
        <pc:sldMkLst>
          <pc:docMk/>
          <pc:sldMk cId="604894228" sldId="341"/>
        </pc:sldMkLst>
        <pc:spChg chg="del">
          <ac:chgData name="Wacyk, Linda (MDE-Contractor)" userId="cb8a6f18-d3e6-4ccb-9729-cf10aaef5159" providerId="ADAL" clId="{8D114787-18AE-43B2-9006-5DE76E2046B7}" dt="2019-01-16T20:36:45.868" v="0"/>
          <ac:spMkLst>
            <pc:docMk/>
            <pc:sldMk cId="604894228" sldId="341"/>
            <ac:spMk id="2" creationId="{D1C48E89-A338-4AF3-96DE-E456A9616786}"/>
          </ac:spMkLst>
        </pc:spChg>
        <pc:spChg chg="del">
          <ac:chgData name="Wacyk, Linda (MDE-Contractor)" userId="cb8a6f18-d3e6-4ccb-9729-cf10aaef5159" providerId="ADAL" clId="{8D114787-18AE-43B2-9006-5DE76E2046B7}" dt="2019-01-16T20:36:45.868" v="0"/>
          <ac:spMkLst>
            <pc:docMk/>
            <pc:sldMk cId="604894228" sldId="341"/>
            <ac:spMk id="3" creationId="{AC76E6D8-873B-4680-9B9A-A1763BB5111B}"/>
          </ac:spMkLst>
        </pc:spChg>
        <pc:spChg chg="add del mod">
          <ac:chgData name="Wacyk, Linda (MDE-Contractor)" userId="cb8a6f18-d3e6-4ccb-9729-cf10aaef5159" providerId="ADAL" clId="{8D114787-18AE-43B2-9006-5DE76E2046B7}" dt="2019-01-16T20:37:47.416" v="9" actId="478"/>
          <ac:spMkLst>
            <pc:docMk/>
            <pc:sldMk cId="604894228" sldId="341"/>
            <ac:spMk id="8" creationId="{75A9B63F-820F-4005-B664-913E3C763A39}"/>
          </ac:spMkLst>
        </pc:spChg>
        <pc:spChg chg="add mod">
          <ac:chgData name="Wacyk, Linda (MDE-Contractor)" userId="cb8a6f18-d3e6-4ccb-9729-cf10aaef5159" providerId="ADAL" clId="{8D114787-18AE-43B2-9006-5DE76E2046B7}" dt="2019-01-16T20:37:40.709" v="7"/>
          <ac:spMkLst>
            <pc:docMk/>
            <pc:sldMk cId="604894228" sldId="341"/>
            <ac:spMk id="9" creationId="{2C6541C8-FD30-4C33-9B46-0E8A338EA251}"/>
          </ac:spMkLst>
        </pc:spChg>
        <pc:spChg chg="add mod">
          <ac:chgData name="Wacyk, Linda (MDE-Contractor)" userId="cb8a6f18-d3e6-4ccb-9729-cf10aaef5159" providerId="ADAL" clId="{8D114787-18AE-43B2-9006-5DE76E2046B7}" dt="2019-01-16T20:39:20.508" v="59" actId="1076"/>
          <ac:spMkLst>
            <pc:docMk/>
            <pc:sldMk cId="604894228" sldId="341"/>
            <ac:spMk id="10" creationId="{D30296CB-BE7B-4AF4-A6F9-646D3C13426F}"/>
          </ac:spMkLst>
        </pc:spChg>
        <pc:picChg chg="add del">
          <ac:chgData name="Wacyk, Linda (MDE-Contractor)" userId="cb8a6f18-d3e6-4ccb-9729-cf10aaef5159" providerId="ADAL" clId="{8D114787-18AE-43B2-9006-5DE76E2046B7}" dt="2019-01-16T20:36:55.228" v="2" actId="478"/>
          <ac:picMkLst>
            <pc:docMk/>
            <pc:sldMk cId="604894228" sldId="341"/>
            <ac:picMk id="6" creationId="{6E9F5C5B-A5A4-4DFD-8D87-AC1C8252A839}"/>
          </ac:picMkLst>
        </pc:picChg>
        <pc:picChg chg="add mod">
          <ac:chgData name="Wacyk, Linda (MDE-Contractor)" userId="cb8a6f18-d3e6-4ccb-9729-cf10aaef5159" providerId="ADAL" clId="{8D114787-18AE-43B2-9006-5DE76E2046B7}" dt="2019-01-16T20:37:25.933" v="6" actId="1076"/>
          <ac:picMkLst>
            <pc:docMk/>
            <pc:sldMk cId="604894228" sldId="341"/>
            <ac:picMk id="7" creationId="{D2EB0405-93F4-4136-AB44-154B2F17111A}"/>
          </ac:picMkLst>
        </pc:picChg>
      </pc:sldChg>
      <pc:sldChg chg="addSp delSp modSp add">
        <pc:chgData name="Wacyk, Linda (MDE-Contractor)" userId="cb8a6f18-d3e6-4ccb-9729-cf10aaef5159" providerId="ADAL" clId="{8D114787-18AE-43B2-9006-5DE76E2046B7}" dt="2019-01-16T21:55:09.898" v="672" actId="1037"/>
        <pc:sldMkLst>
          <pc:docMk/>
          <pc:sldMk cId="3151301205" sldId="342"/>
        </pc:sldMkLst>
        <pc:spChg chg="add mod">
          <ac:chgData name="Wacyk, Linda (MDE-Contractor)" userId="cb8a6f18-d3e6-4ccb-9729-cf10aaef5159" providerId="ADAL" clId="{8D114787-18AE-43B2-9006-5DE76E2046B7}" dt="2019-01-16T21:55:09.898" v="672" actId="1037"/>
          <ac:spMkLst>
            <pc:docMk/>
            <pc:sldMk cId="3151301205" sldId="342"/>
            <ac:spMk id="8" creationId="{4AFF687D-51EA-4882-88F4-7F3E3FB0106B}"/>
          </ac:spMkLst>
        </pc:spChg>
        <pc:spChg chg="del">
          <ac:chgData name="Wacyk, Linda (MDE-Contractor)" userId="cb8a6f18-d3e6-4ccb-9729-cf10aaef5159" providerId="ADAL" clId="{8D114787-18AE-43B2-9006-5DE76E2046B7}" dt="2019-01-16T20:39:56.602" v="63" actId="478"/>
          <ac:spMkLst>
            <pc:docMk/>
            <pc:sldMk cId="3151301205" sldId="342"/>
            <ac:spMk id="9" creationId="{2C6541C8-FD30-4C33-9B46-0E8A338EA251}"/>
          </ac:spMkLst>
        </pc:spChg>
        <pc:spChg chg="add mod">
          <ac:chgData name="Wacyk, Linda (MDE-Contractor)" userId="cb8a6f18-d3e6-4ccb-9729-cf10aaef5159" providerId="ADAL" clId="{8D114787-18AE-43B2-9006-5DE76E2046B7}" dt="2019-01-16T21:55:09.898" v="672" actId="1037"/>
          <ac:spMkLst>
            <pc:docMk/>
            <pc:sldMk cId="3151301205" sldId="342"/>
            <ac:spMk id="12" creationId="{2CF52CB2-C3A7-4CAE-9588-E9BFED73C2E0}"/>
          </ac:spMkLst>
        </pc:spChg>
        <pc:picChg chg="del">
          <ac:chgData name="Wacyk, Linda (MDE-Contractor)" userId="cb8a6f18-d3e6-4ccb-9729-cf10aaef5159" providerId="ADAL" clId="{8D114787-18AE-43B2-9006-5DE76E2046B7}" dt="2019-01-16T20:39:51.248" v="61" actId="478"/>
          <ac:picMkLst>
            <pc:docMk/>
            <pc:sldMk cId="3151301205" sldId="342"/>
            <ac:picMk id="7" creationId="{D2EB0405-93F4-4136-AB44-154B2F17111A}"/>
          </ac:picMkLst>
        </pc:picChg>
        <pc:picChg chg="add mod">
          <ac:chgData name="Wacyk, Linda (MDE-Contractor)" userId="cb8a6f18-d3e6-4ccb-9729-cf10aaef5159" providerId="ADAL" clId="{8D114787-18AE-43B2-9006-5DE76E2046B7}" dt="2019-01-16T21:55:09.898" v="672" actId="1037"/>
          <ac:picMkLst>
            <pc:docMk/>
            <pc:sldMk cId="3151301205" sldId="342"/>
            <ac:picMk id="11" creationId="{EF22FC03-CE85-4382-9E9C-E55DEC131086}"/>
          </ac:picMkLst>
        </pc:picChg>
        <pc:picChg chg="add mod">
          <ac:chgData name="Wacyk, Linda (MDE-Contractor)" userId="cb8a6f18-d3e6-4ccb-9729-cf10aaef5159" providerId="ADAL" clId="{8D114787-18AE-43B2-9006-5DE76E2046B7}" dt="2019-01-16T21:55:09.898" v="672" actId="1037"/>
          <ac:picMkLst>
            <pc:docMk/>
            <pc:sldMk cId="3151301205" sldId="342"/>
            <ac:picMk id="13" creationId="{E90399AC-04C3-48EB-BF15-40B4ABCEDAE5}"/>
          </ac:picMkLst>
        </pc:picChg>
      </pc:sldChg>
    </pc:docChg>
  </pc:docChgLst>
  <pc:docChgLst>
    <pc:chgData name="Ellis, Jan (MDE)" userId="S::ellisj@michigan.gov::dbf9d9ea-5419-4681-a257-336adafbaf19" providerId="AD" clId="Web-{B20BB1DD-C335-43E1-8247-3825D9D4DB1E}"/>
    <pc:docChg chg="modSld">
      <pc:chgData name="Ellis, Jan (MDE)" userId="S::ellisj@michigan.gov::dbf9d9ea-5419-4681-a257-336adafbaf19" providerId="AD" clId="Web-{B20BB1DD-C335-43E1-8247-3825D9D4DB1E}" dt="2019-01-29T18:43:36.849" v="3" actId="1076"/>
      <pc:docMkLst>
        <pc:docMk/>
      </pc:docMkLst>
      <pc:sldChg chg="delSp">
        <pc:chgData name="Ellis, Jan (MDE)" userId="S::ellisj@michigan.gov::dbf9d9ea-5419-4681-a257-336adafbaf19" providerId="AD" clId="Web-{B20BB1DD-C335-43E1-8247-3825D9D4DB1E}" dt="2019-01-29T18:41:46.257" v="0"/>
        <pc:sldMkLst>
          <pc:docMk/>
          <pc:sldMk cId="2138250020" sldId="256"/>
        </pc:sldMkLst>
        <pc:picChg chg="del">
          <ac:chgData name="Ellis, Jan (MDE)" userId="S::ellisj@michigan.gov::dbf9d9ea-5419-4681-a257-336adafbaf19" providerId="AD" clId="Web-{B20BB1DD-C335-43E1-8247-3825D9D4DB1E}" dt="2019-01-29T18:41:46.257" v="0"/>
          <ac:picMkLst>
            <pc:docMk/>
            <pc:sldMk cId="2138250020" sldId="256"/>
            <ac:picMk id="10" creationId="{1EC58CDE-FAB0-46AC-B771-F478672914AB}"/>
          </ac:picMkLst>
        </pc:picChg>
      </pc:sldChg>
      <pc:sldChg chg="delSp modSp">
        <pc:chgData name="Ellis, Jan (MDE)" userId="S::ellisj@michigan.gov::dbf9d9ea-5419-4681-a257-336adafbaf19" providerId="AD" clId="Web-{B20BB1DD-C335-43E1-8247-3825D9D4DB1E}" dt="2019-01-29T18:43:36.849" v="3" actId="1076"/>
        <pc:sldMkLst>
          <pc:docMk/>
          <pc:sldMk cId="604894228" sldId="341"/>
        </pc:sldMkLst>
        <pc:spChg chg="del">
          <ac:chgData name="Ellis, Jan (MDE)" userId="S::ellisj@michigan.gov::dbf9d9ea-5419-4681-a257-336adafbaf19" providerId="AD" clId="Web-{B20BB1DD-C335-43E1-8247-3825D9D4DB1E}" dt="2019-01-29T18:43:26.865" v="2"/>
          <ac:spMkLst>
            <pc:docMk/>
            <pc:sldMk cId="604894228" sldId="341"/>
            <ac:spMk id="9" creationId="{2C6541C8-FD30-4C33-9B46-0E8A338EA251}"/>
          </ac:spMkLst>
        </pc:spChg>
        <pc:picChg chg="mod">
          <ac:chgData name="Ellis, Jan (MDE)" userId="S::ellisj@michigan.gov::dbf9d9ea-5419-4681-a257-336adafbaf19" providerId="AD" clId="Web-{B20BB1DD-C335-43E1-8247-3825D9D4DB1E}" dt="2019-01-29T18:43:36.849" v="3" actId="1076"/>
          <ac:picMkLst>
            <pc:docMk/>
            <pc:sldMk cId="604894228" sldId="341"/>
            <ac:picMk id="7" creationId="{D2EB0405-93F4-4136-AB44-154B2F17111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7583D4-FB2E-43FC-BC09-F62149D3F2B3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90C596-FBD1-41DE-BA2C-81EBEF7C8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19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1BEB43-6495-47B4-8D29-4FCA172ABC42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7DBD4-A281-409F-872F-3ADD02CD40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7DBD4-A281-409F-872F-3ADD02CD40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5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 Discussion</a:t>
            </a:r>
            <a:r>
              <a:rPr lang="en-US" baseline="0" dirty="0"/>
              <a:t> Points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Most students will have 12-15 jobs or more in their lifetime. (Bureau of Labor Statistics).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Estimated number of careers in a lifetime – Seven.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Living in a new economy-powered by technology, fueled by information, and driven by knowledge.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Today’s students may be competing for jobs nearby or across the globe.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Need to routinely strengthen education standards to meet workplace and/or college demands.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7DBD4-A281-409F-872F-3ADD02CD40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7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7DBD4-A281-409F-872F-3ADD02CD40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5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Summative assessments measure what students are expected to know and be able to do at specific grade levels and in specific content areas to be on-track for career- and college-readiness by the time they graduate from high school.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7DBD4-A281-409F-872F-3ADD02CD40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3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7DBD4-A281-409F-872F-3ADD02CD40B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6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18587" y="6412173"/>
            <a:ext cx="710572" cy="365125"/>
          </a:xfrm>
        </p:spPr>
        <p:txBody>
          <a:bodyPr/>
          <a:lstStyle>
            <a:lvl1pPr>
              <a:defRPr sz="800"/>
            </a:lvl1pPr>
          </a:lstStyle>
          <a:p>
            <a:fld id="{7A8BEE0D-F1F7-4950-ABE7-8EE8A9ADFCCB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BD7-4F08-4483-AEB9-8D6D8DE06309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4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0625-0E5A-467C-A787-C3D5011C7C22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3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3E48-7D07-49B8-BAA2-9AD21722BDDD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13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A84B-E6A5-4337-8705-2438C62464C6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0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767F-4B97-40E5-98E1-5E2A9EC05B20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EBE8-768A-4FB9-B89C-F57BA7959191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3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FE1F-DFE9-4F71-A148-FA41051D0347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182357"/>
            <a:ext cx="9419701" cy="880533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66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07" y="1557867"/>
            <a:ext cx="9250136" cy="4217591"/>
          </a:xfrm>
        </p:spPr>
        <p:txBody>
          <a:bodyPr/>
          <a:lstStyle>
            <a:lvl1pPr>
              <a:spcBef>
                <a:spcPts val="1200"/>
              </a:spcBef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ts val="1800"/>
              </a:spcBef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ts val="18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ts val="18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ts val="14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14138" y="6477016"/>
            <a:ext cx="799268" cy="365125"/>
          </a:xfrm>
        </p:spPr>
        <p:txBody>
          <a:bodyPr/>
          <a:lstStyle>
            <a:lvl1pPr>
              <a:defRPr sz="800"/>
            </a:lvl1pPr>
          </a:lstStyle>
          <a:p>
            <a:fld id="{F0754344-0207-46F2-98FE-A69BB68DCFF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406" y="6477016"/>
            <a:ext cx="645927" cy="365125"/>
          </a:xfrm>
        </p:spPr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2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A2AE-7498-40CE-A783-3BAE0368797E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733907EF-0BB2-40F4-BA92-DC2439EE89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0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3920-08A8-41D0-9F03-C3C4E1169A73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8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6D8E-4CCE-4F4B-9657-26AF2336B504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0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A400-CFD4-4028-834F-15B017DAAE31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02F-51E0-4066-8BA8-5D29723BD2DE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3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C210-C614-4B63-9A9B-2A81E85D4EBE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7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9631-1501-48F5-B533-71761C29A239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2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4962-482F-485E-97AC-4D962A77100C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7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board.org/sa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mme" TargetMode="External"/><Relationship Id="rId2" Type="http://schemas.openxmlformats.org/officeDocument/2006/relationships/hyperlink" Target="http://www.michigan.gov/mste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de-oeaa@michigan.gov" TargetMode="External"/><Relationship Id="rId4" Type="http://schemas.openxmlformats.org/officeDocument/2006/relationships/hyperlink" Target="https://www.michigan.gov/mde/0,4615,7-140-22709_86724---,00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ichigan.gov/mde/0,4615,7-140-28753_64839_65510---,00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Michigan Student Test of Educational Progres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4" y="4731375"/>
            <a:ext cx="3336967" cy="15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174" y="2459037"/>
            <a:ext cx="9750391" cy="1747204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algn="ctr"/>
            <a:r>
              <a:rPr lang="en-US" sz="4400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it IS, What it means,  </a:t>
            </a:r>
            <a:br>
              <a:rPr lang="en-US" sz="4400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400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it Offers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562524" y="6492875"/>
            <a:ext cx="911939" cy="365125"/>
          </a:xfrm>
        </p:spPr>
        <p:txBody>
          <a:bodyPr/>
          <a:lstStyle/>
          <a:p>
            <a:fld id="{CAA21287-2F86-49DC-AC69-FBD594E5354C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49014" y="778356"/>
            <a:ext cx="2136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4"/>
                </a:solidFill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9580" y="1886352"/>
            <a:ext cx="902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libri" panose="020F0502020204030204" pitchFamily="34" charset="0"/>
              </a:rPr>
              <a:t>State Assessment in Michigan</a:t>
            </a:r>
          </a:p>
        </p:txBody>
      </p:sp>
      <p:pic>
        <p:nvPicPr>
          <p:cNvPr id="8" name="Picture 7" descr="MD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6088612"/>
            <a:ext cx="1317800" cy="547657"/>
          </a:xfrm>
          <a:prstGeom prst="rect">
            <a:avLst/>
          </a:prstGeom>
        </p:spPr>
      </p:pic>
      <p:pic>
        <p:nvPicPr>
          <p:cNvPr id="7" name="Picture 6" title="Michigan Merit Exam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290" y="5513720"/>
            <a:ext cx="2406049" cy="7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32508"/>
            <a:ext cx="9561443" cy="94210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Why State Assessments?...cont’d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510748"/>
            <a:ext cx="9459431" cy="4673249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  <a:buClr>
                <a:schemeClr val="accent2"/>
              </a:buClr>
            </a:pPr>
            <a:r>
              <a:rPr lang="en-US" dirty="0"/>
              <a:t>State assessments provide: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An important snapshot of student achievement at state, district, and building levels.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Valuable information to parents on their child's academic achievement.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Important data for teachers, schools, and districts to help guide instruction.  </a:t>
            </a:r>
            <a:endParaRPr lang="en-US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F619-CD4E-475E-938B-8B7726937815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8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CC6513-6937-4B8D-B0A0-02DBB89F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4344-0207-46F2-98FE-A69BB68DCFF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898318-73DE-40B1-8C22-CAE10320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 descr="Assessment system at a glance">
            <a:extLst>
              <a:ext uri="{FF2B5EF4-FFF2-40B4-BE49-F238E27FC236}">
                <a16:creationId xmlns:a16="http://schemas.microsoft.com/office/drawing/2014/main" xmlns="" id="{D2EB0405-93F4-4136-AB44-154B2F171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2" y="987369"/>
            <a:ext cx="9967824" cy="55478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30296CB-BE7B-4AF4-A6F9-646D3C13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7" y="326817"/>
            <a:ext cx="8951755" cy="942109"/>
          </a:xfrm>
        </p:spPr>
        <p:txBody>
          <a:bodyPr>
            <a:noAutofit/>
          </a:bodyPr>
          <a:lstStyle/>
          <a:p>
            <a:r>
              <a:rPr lang="en-US" sz="3800" dirty="0"/>
              <a:t>Michigan’s Assessment System at a Glance</a:t>
            </a:r>
            <a:br>
              <a:rPr lang="en-US" sz="3800" dirty="0"/>
            </a:b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60489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CC6513-6937-4B8D-B0A0-02DBB89F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4344-0207-46F2-98FE-A69BB68DCFFD}" type="datetime1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898318-73DE-40B1-8C22-CAE10320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30296CB-BE7B-4AF4-A6F9-646D3C13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7" y="326817"/>
            <a:ext cx="8951755" cy="942109"/>
          </a:xfrm>
        </p:spPr>
        <p:txBody>
          <a:bodyPr>
            <a:noAutofit/>
          </a:bodyPr>
          <a:lstStyle/>
          <a:p>
            <a:r>
              <a:rPr lang="en-US" sz="3800" dirty="0"/>
              <a:t>Michigan’s Assessment System at a Glance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FF687D-51EA-4882-88F4-7F3E3FB0106B}"/>
              </a:ext>
            </a:extLst>
          </p:cNvPr>
          <p:cNvSpPr txBox="1"/>
          <p:nvPr/>
        </p:nvSpPr>
        <p:spPr>
          <a:xfrm>
            <a:off x="461963" y="1279749"/>
            <a:ext cx="965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 assessment for Students with Significant Cognitive Impairment</a:t>
            </a:r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F22FC03-CE85-4382-9E9C-E55DEC131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1860069"/>
            <a:ext cx="11006137" cy="12846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F52CB2-C3A7-4CAE-9588-E9BFED73C2E0}"/>
              </a:ext>
            </a:extLst>
          </p:cNvPr>
          <p:cNvSpPr txBox="1"/>
          <p:nvPr/>
        </p:nvSpPr>
        <p:spPr>
          <a:xfrm>
            <a:off x="461963" y="3369978"/>
            <a:ext cx="1075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 assessments for English learners</a:t>
            </a:r>
          </a:p>
        </p:txBody>
      </p:sp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90399AC-04C3-48EB-BF15-40B4ABCED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3841122"/>
            <a:ext cx="11006137" cy="21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0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867"/>
            <a:ext cx="9490509" cy="880533"/>
          </a:xfrm>
        </p:spPr>
        <p:txBody>
          <a:bodyPr/>
          <a:lstStyle/>
          <a:p>
            <a:r>
              <a:rPr lang="en-US" dirty="0"/>
              <a:t>M-STEP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26867"/>
            <a:ext cx="8382000" cy="4441371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The Michigan Student Test of Educational Progress (M-STEP) is the state assessment used to assess student progress on Michigan’s standards since 2015.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M-STEP has fewer multiple choice questions than the previous MEAP assessment and more questions that require problem solving and critical thinking skills.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566D-29C5-4F90-AD75-405CFED9A0A5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9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867"/>
            <a:ext cx="9490509" cy="880533"/>
          </a:xfrm>
        </p:spPr>
        <p:txBody>
          <a:bodyPr/>
          <a:lstStyle/>
          <a:p>
            <a:r>
              <a:rPr lang="en-US" dirty="0"/>
              <a:t>M-STEP…cont’d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26867"/>
            <a:ext cx="8382000" cy="4441371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M-STEP is aligned to Michigan’s challenging learning standards and is administered each spring to students in grades 3-8.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M-STEP measures skills in English language arts (ELA),  mathematics, social studies, and science. 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en-US" sz="2800" dirty="0"/>
              <a:t>(NOTE: Students in grade 8 take M-STEP for </a:t>
            </a:r>
            <a:br>
              <a:rPr lang="en-US" sz="2800" dirty="0"/>
            </a:br>
            <a:r>
              <a:rPr lang="en-US" sz="2800" dirty="0"/>
              <a:t>social studies and science only)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566D-29C5-4F90-AD75-405CFED9A0A5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2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867"/>
            <a:ext cx="9490509" cy="88053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Computer Adaptive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26867"/>
            <a:ext cx="8382000" cy="4441371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M-STEP assessments in English language arts (ELA) and mathematics use computer adaptive testing (CAT).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CAT tests are customized for each student for a more accurate measurement of what students know.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566D-29C5-4F90-AD75-405CFED9A0A5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42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597"/>
            <a:ext cx="9673389" cy="880533"/>
          </a:xfrm>
        </p:spPr>
        <p:txBody>
          <a:bodyPr/>
          <a:lstStyle/>
          <a:p>
            <a:pPr algn="ctr"/>
            <a:r>
              <a:rPr lang="en-US" dirty="0"/>
              <a:t>The PSAT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04" y="1188278"/>
            <a:ext cx="9517081" cy="4448629"/>
          </a:xfrm>
        </p:spPr>
        <p:txBody>
          <a:bodyPr>
            <a:noAutofit/>
          </a:bodyPr>
          <a:lstStyle/>
          <a:p>
            <a:pPr marL="0" indent="0">
              <a:spcBef>
                <a:spcPts val="1400"/>
              </a:spcBef>
              <a:buNone/>
            </a:pPr>
            <a:r>
              <a:rPr lang="en-US" b="1" i="1" dirty="0"/>
              <a:t>The PSAT </a:t>
            </a:r>
            <a:r>
              <a:rPr lang="en-US" i="1" dirty="0"/>
              <a:t>(Pre-SAT) for 8</a:t>
            </a:r>
            <a:r>
              <a:rPr lang="en-US" i="1" baseline="30000" dirty="0"/>
              <a:t>th</a:t>
            </a:r>
            <a:r>
              <a:rPr lang="en-US" i="1" dirty="0"/>
              <a:t>, 9</a:t>
            </a:r>
            <a:r>
              <a:rPr lang="en-US" i="1" baseline="30000" dirty="0"/>
              <a:t>th</a:t>
            </a:r>
            <a:r>
              <a:rPr lang="en-US" i="1" dirty="0"/>
              <a:t> and 10</a:t>
            </a:r>
            <a:r>
              <a:rPr lang="en-US" i="1" baseline="30000" dirty="0"/>
              <a:t>th</a:t>
            </a:r>
            <a:r>
              <a:rPr lang="en-US" i="1" dirty="0"/>
              <a:t> graders</a:t>
            </a:r>
          </a:p>
          <a:p>
            <a:pPr>
              <a:spcBef>
                <a:spcPts val="1400"/>
              </a:spcBef>
              <a:buClr>
                <a:schemeClr val="accent2"/>
              </a:buClr>
            </a:pPr>
            <a:r>
              <a:rPr lang="en-US" sz="3200" dirty="0"/>
              <a:t>The Michigan Department of Education (MDE) provides the PSAT for students in grades 8, 9, and 10. </a:t>
            </a:r>
          </a:p>
          <a:p>
            <a:pPr>
              <a:spcBef>
                <a:spcPts val="1400"/>
              </a:spcBef>
              <a:buClr>
                <a:schemeClr val="accent2"/>
              </a:buClr>
            </a:pPr>
            <a:r>
              <a:rPr lang="en-US" sz="3200" dirty="0"/>
              <a:t>For students in grade 8, PSAT 8/9 replaces </a:t>
            </a:r>
            <a:br>
              <a:rPr lang="en-US" sz="3200" dirty="0"/>
            </a:br>
            <a:r>
              <a:rPr lang="en-US" sz="3200" dirty="0"/>
              <a:t>M-STEP tests in ELA and mathematics. </a:t>
            </a:r>
            <a:br>
              <a:rPr lang="en-US" sz="3200" dirty="0"/>
            </a:br>
            <a:r>
              <a:rPr lang="en-US" sz="3200" dirty="0"/>
              <a:t>(M-STEP science and social studies will continue to be administered in grade 8.)</a:t>
            </a:r>
          </a:p>
          <a:p>
            <a:pPr>
              <a:spcBef>
                <a:spcPts val="1400"/>
              </a:spcBef>
              <a:buClr>
                <a:schemeClr val="accent2"/>
              </a:buClr>
            </a:pPr>
            <a:r>
              <a:rPr lang="en-US" sz="3200" dirty="0"/>
              <a:t>For more information, please contact your local high school.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D1B3-6E11-4AF5-9BE5-9A9B75919477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4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222"/>
            <a:ext cx="9432758" cy="88053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High School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2508"/>
            <a:ext cx="9168795" cy="457250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i="1" dirty="0"/>
              <a:t>The </a:t>
            </a:r>
            <a:r>
              <a:rPr lang="en-US" b="1" i="1" dirty="0"/>
              <a:t>Michigan Merit Exam (MME)</a:t>
            </a:r>
            <a:r>
              <a:rPr lang="en-US" i="1" dirty="0"/>
              <a:t> for 11th grade students includes three components: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b="1" dirty="0"/>
              <a:t>M-STEP</a:t>
            </a:r>
            <a:r>
              <a:rPr lang="en-US" dirty="0"/>
              <a:t> assessments in science and social studies.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b="1" dirty="0"/>
              <a:t>SAT with Essay </a:t>
            </a:r>
            <a:r>
              <a:rPr lang="en-US" dirty="0"/>
              <a:t>– </a:t>
            </a:r>
            <a:r>
              <a:rPr lang="en-US" sz="2800" dirty="0"/>
              <a:t>the nation’s most widely-used college admission test, also measures student knowledge of state standards in English language arts and mathematics.</a:t>
            </a:r>
            <a:endParaRPr lang="en-US" sz="2800" strike="sngStrike" dirty="0"/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b="1" dirty="0"/>
              <a:t>ACT WorkKeys </a:t>
            </a:r>
            <a:r>
              <a:rPr lang="en-US" dirty="0"/>
              <a:t>work skills measurement.</a:t>
            </a:r>
            <a:endParaRPr lang="en-US" b="1" dirty="0"/>
          </a:p>
          <a:p>
            <a:pPr marL="0" indent="0">
              <a:spcBef>
                <a:spcPts val="1800"/>
              </a:spcBef>
              <a:buNone/>
            </a:pP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97A-26E5-438D-A61A-3D23017EBBDB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02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Support for Students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 descr="Link to Michigan collegeboard SAT webpage."/>
          <p:cNvSpPr>
            <a:spLocks noGrp="1"/>
          </p:cNvSpPr>
          <p:nvPr>
            <p:ph idx="1"/>
          </p:nvPr>
        </p:nvSpPr>
        <p:spPr>
          <a:xfrm>
            <a:off x="547007" y="1557867"/>
            <a:ext cx="9250136" cy="421759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dirty="0"/>
              <a:t>To prepare students for the College Board’s PSAT and the SAT with Essay, Michigan students have free access to the Khan Academy for online test practice. 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dirty="0"/>
              <a:t>For more information on the PSAT and SAT, please visit: the College Board’s website at: </a:t>
            </a:r>
            <a:r>
              <a:rPr lang="en-US" u="sng" dirty="0">
                <a:hlinkClick r:id="rId2"/>
              </a:rPr>
              <a:t>www.collegeboard.org/sat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D73-944C-4806-9A3B-D63BDD120952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9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928"/>
            <a:ext cx="9560378" cy="880533"/>
          </a:xfrm>
        </p:spPr>
        <p:txBody>
          <a:bodyPr/>
          <a:lstStyle/>
          <a:p>
            <a:pPr algn="ctr"/>
            <a:r>
              <a:rPr lang="en-US" dirty="0"/>
              <a:t>M-STEP Testing Time Reduction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07" y="1321905"/>
            <a:ext cx="9013372" cy="5155112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  <a:buClr>
                <a:schemeClr val="accent2"/>
              </a:buClr>
            </a:pPr>
            <a:r>
              <a:rPr lang="en-US" dirty="0"/>
              <a:t>Since 2015, the MDE has been making changes that have reduced testing time:</a:t>
            </a:r>
          </a:p>
          <a:p>
            <a:pPr lvl="1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Reduced ELA and mathematics testing time for students in grades 3-8 to no more than three hours on average.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Adopted the SAT to serve as both a college entrance exam and as the ELA and mathematics assessment for students in grade 11 (</a:t>
            </a:r>
            <a:r>
              <a:rPr lang="en-US" b="1" dirty="0"/>
              <a:t>reduced</a:t>
            </a:r>
            <a:r>
              <a:rPr lang="en-US" dirty="0"/>
              <a:t> testing time by up to eight hours).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763E-0D2D-4908-BEAA-7565CDFA6328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4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83"/>
            <a:ext cx="9452008" cy="880533"/>
          </a:xfrm>
        </p:spPr>
        <p:txBody>
          <a:bodyPr/>
          <a:lstStyle/>
          <a:p>
            <a:pPr algn="ctr"/>
            <a:r>
              <a:rPr lang="en-US" dirty="0"/>
              <a:t>Expecting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245996"/>
            <a:ext cx="5674701" cy="561200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600" dirty="0"/>
              <a:t>Getting children ready to take their place in the world is challenging. 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The knowledge and skills students need for a well-paying job continually evolve to meet current and future workplace demands.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80DA-922C-49D6-ACF6-34CE1B772180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Students jointly reading notes in a notebook" title="Photo of student working on homework with teach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67" y="1579148"/>
            <a:ext cx="5014204" cy="3309375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450044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533"/>
            <a:ext cx="9521687" cy="88053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Time Students Spend on State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59" y="1381539"/>
            <a:ext cx="8969028" cy="4790661"/>
          </a:xfrm>
        </p:spPr>
        <p:txBody>
          <a:bodyPr>
            <a:normAutofit/>
          </a:bodyPr>
          <a:lstStyle/>
          <a:p>
            <a:pPr>
              <a:spcBef>
                <a:spcPts val="1400"/>
              </a:spcBef>
              <a:buClr>
                <a:schemeClr val="accent2"/>
              </a:buClr>
            </a:pPr>
            <a:r>
              <a:rPr lang="en-US" dirty="0"/>
              <a:t>Most students spend between 3-8 hours total each year taking state assessments.</a:t>
            </a:r>
          </a:p>
          <a:p>
            <a:pPr>
              <a:spcBef>
                <a:spcPts val="1400"/>
              </a:spcBef>
              <a:buClr>
                <a:schemeClr val="accent2"/>
              </a:buClr>
            </a:pPr>
            <a:r>
              <a:rPr lang="en-US" dirty="0"/>
              <a:t>State assessments comprise less than </a:t>
            </a:r>
            <a:r>
              <a:rPr lang="en-US" b="1" i="1" dirty="0"/>
              <a:t>one percent </a:t>
            </a:r>
            <a:r>
              <a:rPr lang="en-US" dirty="0"/>
              <a:t>of student instructional time during a school year. </a:t>
            </a:r>
          </a:p>
          <a:p>
            <a:pPr>
              <a:spcBef>
                <a:spcPts val="1400"/>
              </a:spcBef>
              <a:buClr>
                <a:schemeClr val="accent2"/>
              </a:buClr>
            </a:pPr>
            <a:r>
              <a:rPr lang="en-US" dirty="0"/>
              <a:t>All </a:t>
            </a:r>
            <a:r>
              <a:rPr lang="en-US" sz="4000" dirty="0"/>
              <a:t>other</a:t>
            </a:r>
            <a:r>
              <a:rPr lang="en-US" dirty="0"/>
              <a:t> assessments are determined at the local district or building level.</a:t>
            </a:r>
          </a:p>
          <a:p>
            <a:pPr>
              <a:spcBef>
                <a:spcPts val="14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2E64-785E-4452-A86A-CCCA760B0AED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66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388" y="1811757"/>
            <a:ext cx="9077145" cy="2387600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006699"/>
                </a:solidFill>
              </a:rPr>
              <a:t>When Does My Student </a:t>
            </a:r>
            <a:br>
              <a:rPr lang="en-US" dirty="0">
                <a:solidFill>
                  <a:srgbClr val="006699"/>
                </a:solidFill>
              </a:rPr>
            </a:br>
            <a:r>
              <a:rPr lang="en-US" dirty="0">
                <a:solidFill>
                  <a:srgbClr val="006699"/>
                </a:solidFill>
              </a:rPr>
              <a:t>Take State Assessments?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7C72-18CA-43DF-BD3A-3F47B3FCF42D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1922" y="6406486"/>
            <a:ext cx="683339" cy="365125"/>
          </a:xfrm>
        </p:spPr>
        <p:txBody>
          <a:bodyPr/>
          <a:lstStyle/>
          <a:p>
            <a:fld id="{733907EF-0BB2-40F4-BA92-DC2439EE891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>
      <p:transition spd="slow">
        <p:fade thruBlk="1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State Testing Schedule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07" y="1168400"/>
            <a:ext cx="9089362" cy="519499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dirty="0"/>
              <a:t>To provide districts and schools scheduling flexibility, online M-STEP testing sessions can be scheduled on any instructional day within a 4-week window.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dirty="0"/>
              <a:t>Not all students need to be administered the same assessment at the same time, nor on the same day.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dirty="0"/>
              <a:t>Test sessions are </a:t>
            </a:r>
            <a:r>
              <a:rPr lang="en-US" sz="3200" b="1" dirty="0"/>
              <a:t>not </a:t>
            </a:r>
            <a:r>
              <a:rPr lang="en-US" sz="3200" dirty="0"/>
              <a:t>timed (with the exception of the PSAT, College Entrance, and Work Skills tests). Students are allowed extra time if needed.</a:t>
            </a:r>
          </a:p>
          <a:p>
            <a:pPr>
              <a:spcBef>
                <a:spcPts val="1800"/>
              </a:spcBef>
            </a:pPr>
            <a:endParaRPr lang="en-US" sz="3200" dirty="0"/>
          </a:p>
          <a:p>
            <a:pPr>
              <a:spcBef>
                <a:spcPts val="1800"/>
              </a:spcBef>
            </a:pPr>
            <a:endParaRPr lang="en-US" sz="3200" dirty="0"/>
          </a:p>
          <a:p>
            <a:pPr>
              <a:spcBef>
                <a:spcPts val="1800"/>
              </a:spcBef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D73-944C-4806-9A3B-D63BDD120952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29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998"/>
            <a:ext cx="10263673" cy="88053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Spring 2019 Online Testing Schedule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3E20-C26D-49CC-90D6-F4E01E20CFF4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D43A5B1-A72C-4E51-AE5A-EB5CA1A38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57745"/>
              </p:ext>
            </p:extLst>
          </p:nvPr>
        </p:nvGraphicFramePr>
        <p:xfrm>
          <a:off x="365761" y="981562"/>
          <a:ext cx="9453153" cy="5376316"/>
        </p:xfrm>
        <a:graphic>
          <a:graphicData uri="http://schemas.openxmlformats.org/drawingml/2006/table">
            <a:tbl>
              <a:tblPr firstRow="1" firstCol="1" bandRow="1"/>
              <a:tblGrid>
                <a:gridCol w="1996439">
                  <a:extLst>
                    <a:ext uri="{9D8B030D-6E8A-4147-A177-3AD203B41FA5}">
                      <a16:colId xmlns:a16="http://schemas.microsoft.com/office/drawing/2014/main" xmlns="" val="4043865451"/>
                    </a:ext>
                  </a:extLst>
                </a:gridCol>
                <a:gridCol w="580384">
                  <a:extLst>
                    <a:ext uri="{9D8B030D-6E8A-4147-A177-3AD203B41FA5}">
                      <a16:colId xmlns:a16="http://schemas.microsoft.com/office/drawing/2014/main" xmlns="" val="838398068"/>
                    </a:ext>
                  </a:extLst>
                </a:gridCol>
                <a:gridCol w="3264950">
                  <a:extLst>
                    <a:ext uri="{9D8B030D-6E8A-4147-A177-3AD203B41FA5}">
                      <a16:colId xmlns:a16="http://schemas.microsoft.com/office/drawing/2014/main" xmlns="" val="2334199433"/>
                    </a:ext>
                  </a:extLst>
                </a:gridCol>
                <a:gridCol w="3611380">
                  <a:extLst>
                    <a:ext uri="{9D8B030D-6E8A-4147-A177-3AD203B41FA5}">
                      <a16:colId xmlns:a16="http://schemas.microsoft.com/office/drawing/2014/main" xmlns="" val="3741717913"/>
                    </a:ext>
                  </a:extLst>
                </a:gridCol>
              </a:tblGrid>
              <a:tr h="701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 Used and </a:t>
                      </a:r>
                      <a:b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Content Area Assessed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Testing Window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9765181"/>
                  </a:ext>
                </a:extLst>
              </a:tr>
              <a:tr h="450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Grades 3, 4, 6, 7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M-STEP Mathematics and ELA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29 through May 24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3728984"/>
                  </a:ext>
                </a:extLst>
              </a:tr>
              <a:tr h="6862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Grades 5 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M-STEP Mathematics, ELA, 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Science, and Social Studies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8 through May 3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1607850"/>
                  </a:ext>
                </a:extLst>
              </a:tr>
              <a:tr h="530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8</a:t>
                      </a:r>
                    </a:p>
                  </a:txBody>
                  <a:tcPr marL="42530" marR="425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M-STEP Science Field Test and Social Studies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9 through May 3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1830634"/>
                  </a:ext>
                </a:extLst>
              </a:tr>
              <a:tr h="5190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PreSAT (PSAT) 8/9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9 (initial)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10-16 and 23-24 (makeup)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2025545"/>
                  </a:ext>
                </a:extLst>
              </a:tr>
              <a:tr h="5190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Grades 9 and 10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PSAT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9, 10, or 11 (initial)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23 or 24 (makeup)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9270826"/>
                  </a:ext>
                </a:extLst>
              </a:tr>
              <a:tr h="4460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M-STEP Science Field Test and Social Studies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8 through May 3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678726"/>
                  </a:ext>
                </a:extLst>
              </a:tr>
              <a:tr h="3156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11 MME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9 (initial); April 23 (makeup)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9672456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 WorkKeys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10 (initial); April 24 (makeup)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3250580"/>
                  </a:ext>
                </a:extLst>
              </a:tr>
              <a:tr h="392187">
                <a:tc gridSpan="3">
                  <a:txBody>
                    <a:bodyPr/>
                    <a:lstStyle/>
                    <a:p>
                      <a:pPr marL="0" marR="0" algn="l" defTabSz="1143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5063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MI-Access Alternate Assessment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all grades, all content areas 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87" marR="45287" marT="0" marB="0" anchor="ctr">
                    <a:lnL w="12700" cap="flat" cmpd="sng" algn="ctr">
                      <a:solidFill>
                        <a:srgbClr val="E2E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8 through May 24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9098389"/>
                  </a:ext>
                </a:extLst>
              </a:tr>
              <a:tr h="500743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WIDA </a:t>
                      </a: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students who are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the English language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4 through March 22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1620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Paper and Pencil Option</a:t>
            </a:r>
          </a:p>
        </p:txBody>
      </p:sp>
      <p:pic>
        <p:nvPicPr>
          <p:cNvPr id="4" name="Picture 3" descr="Partial paper text document with pencil" title="Graphic of old-style multiple choice tes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38" y="2562217"/>
            <a:ext cx="4160556" cy="1733565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6144-7852-429A-A186-04AEFB247A14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6572" y="1193799"/>
            <a:ext cx="7729485" cy="5392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99 percent of districts now administer the M-STEP online. </a:t>
            </a:r>
          </a:p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If a district has determined it has a school that is not yet technology-ready, it may request a waiver from administering the M-STEP online.</a:t>
            </a:r>
          </a:p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paper and pencil test administration is held on designated dates within the online test window. </a:t>
            </a:r>
          </a:p>
          <a:p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/>
              <a:t>Student-level Test Results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03" y="1271239"/>
            <a:ext cx="9489412" cy="514896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  <a:buClr>
                <a:schemeClr val="accent2"/>
              </a:buClr>
            </a:pPr>
            <a:r>
              <a:rPr lang="en-US" dirty="0"/>
              <a:t>Student performance is described as one of four levels: not proficient, partially proficient, proficient, and advanced. </a:t>
            </a:r>
          </a:p>
          <a:p>
            <a:pPr>
              <a:buClr>
                <a:schemeClr val="accent2"/>
              </a:buClr>
            </a:pPr>
            <a:r>
              <a:rPr lang="en-US" i="1" dirty="0"/>
              <a:t>The M-STEP is a very different state test than those administered prior to the Spring of 2015; therefore results should not be compared to MEAP results through 2014.</a:t>
            </a:r>
            <a:endParaRPr lang="en-US" dirty="0"/>
          </a:p>
          <a:p>
            <a:pPr>
              <a:spcBef>
                <a:spcPts val="1400"/>
              </a:spcBef>
              <a:buClr>
                <a:schemeClr val="accent2"/>
              </a:buClr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D73-944C-4806-9A3B-D63BDD120952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18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/>
              <a:t>Student-level Test Results…cont’d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03" y="1271239"/>
            <a:ext cx="9489412" cy="5148968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dirty="0"/>
              <a:t>Schools receive a printed report they give to parents and guardians that describes their student’s performance on the subjects tested by M-STEP, PSAT, and MME, which differ by grade.</a:t>
            </a:r>
          </a:p>
          <a:p>
            <a:pPr>
              <a:buClr>
                <a:schemeClr val="accent2"/>
              </a:buClr>
            </a:pPr>
            <a:r>
              <a:rPr lang="en-US" dirty="0" err="1"/>
              <a:t>MiLearn</a:t>
            </a:r>
            <a:r>
              <a:rPr lang="en-US" dirty="0"/>
              <a:t> offers online access to student reports via the school’s student information system (SIS) (available in participating SISs only).</a:t>
            </a:r>
          </a:p>
          <a:p>
            <a:pPr>
              <a:buClr>
                <a:schemeClr val="accent2"/>
              </a:buClr>
            </a:pPr>
            <a:r>
              <a:rPr lang="en-US" dirty="0"/>
              <a:t>Your student’s teacher can explain each report in more detail.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D73-944C-4806-9A3B-D63BDD120952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28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7" y="287867"/>
            <a:ext cx="9241886" cy="88053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 descr="Links to M-STEP web page and Assessment and Accountability Call Center"/>
          <p:cNvSpPr>
            <a:spLocks noGrp="1"/>
          </p:cNvSpPr>
          <p:nvPr>
            <p:ph idx="1"/>
          </p:nvPr>
        </p:nvSpPr>
        <p:spPr>
          <a:xfrm>
            <a:off x="547006" y="1168401"/>
            <a:ext cx="9992657" cy="5308616"/>
          </a:xfrm>
        </p:spPr>
        <p:txBody>
          <a:bodyPr>
            <a:normAutofit fontScale="92500"/>
          </a:bodyPr>
          <a:lstStyle/>
          <a:p>
            <a:pPr>
              <a:lnSpc>
                <a:spcPct val="105000"/>
              </a:lnSpc>
              <a:buClr>
                <a:schemeClr val="accent2"/>
              </a:buClr>
            </a:pPr>
            <a:r>
              <a:rPr lang="en-US" dirty="0"/>
              <a:t>Visit the M-STEP web page at </a:t>
            </a:r>
            <a:r>
              <a:rPr lang="en-US" dirty="0">
                <a:hlinkClick r:id="rId2"/>
              </a:rPr>
              <a:t>www.michigan.gov/mstep</a:t>
            </a:r>
            <a:r>
              <a:rPr lang="en-US" dirty="0"/>
              <a:t> </a:t>
            </a:r>
          </a:p>
          <a:p>
            <a:pPr>
              <a:lnSpc>
                <a:spcPct val="105000"/>
              </a:lnSpc>
              <a:buClr>
                <a:schemeClr val="accent2"/>
              </a:buClr>
            </a:pPr>
            <a:r>
              <a:rPr lang="en-US" dirty="0"/>
              <a:t>Visit the MME web page at </a:t>
            </a:r>
            <a:br>
              <a:rPr lang="en-US" dirty="0"/>
            </a:br>
            <a:r>
              <a:rPr lang="en-US" dirty="0">
                <a:hlinkClick r:id="rId3"/>
              </a:rPr>
              <a:t>www.michigan.gov/mme</a:t>
            </a:r>
            <a:r>
              <a:rPr lang="en-US" dirty="0"/>
              <a:t> </a:t>
            </a:r>
          </a:p>
          <a:p>
            <a:pPr>
              <a:lnSpc>
                <a:spcPct val="105000"/>
              </a:lnSpc>
              <a:buClr>
                <a:schemeClr val="accent2"/>
              </a:buClr>
            </a:pPr>
            <a:r>
              <a:rPr lang="en-US" dirty="0"/>
              <a:t>Visit the PSAT web page at </a:t>
            </a:r>
            <a:r>
              <a:rPr lang="en-US" dirty="0">
                <a:hlinkClick r:id="rId4"/>
              </a:rPr>
              <a:t>https://www.michigan.gov/mde/0,4615,7-140-22709_86724---,00.html</a:t>
            </a:r>
            <a:r>
              <a:rPr lang="en-US" dirty="0"/>
              <a:t> </a:t>
            </a:r>
          </a:p>
          <a:p>
            <a:pPr>
              <a:lnSpc>
                <a:spcPct val="105000"/>
              </a:lnSpc>
              <a:buClr>
                <a:schemeClr val="accent2"/>
              </a:buClr>
            </a:pPr>
            <a:r>
              <a:rPr lang="en-US" dirty="0"/>
              <a:t>Contact the MDE Assessment and Accountability Office at </a:t>
            </a:r>
            <a:r>
              <a:rPr lang="en-US" dirty="0">
                <a:hlinkClick r:id="rId5"/>
              </a:rPr>
              <a:t>mde-oeaa@michigan.gov</a:t>
            </a:r>
            <a:r>
              <a:rPr lang="en-US" dirty="0"/>
              <a:t> or 877-560-8378 (toll-free)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4B25-CEDC-4FC9-92E1-1F2F73FAFA75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17"/>
            <a:ext cx="9452008" cy="880533"/>
          </a:xfrm>
        </p:spPr>
        <p:txBody>
          <a:bodyPr/>
          <a:lstStyle/>
          <a:p>
            <a:pPr algn="ctr"/>
            <a:r>
              <a:rPr lang="en-US" dirty="0"/>
              <a:t>Expecting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9" y="948736"/>
            <a:ext cx="8873509" cy="5237461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dirty="0"/>
              <a:t>To ensure students can meet these demands, the State Board of Education routinely strengthens </a:t>
            </a:r>
            <a:r>
              <a:rPr lang="en-US" dirty="0">
                <a:hlinkClick r:id="rId2"/>
              </a:rPr>
              <a:t>Michigan learning standards</a:t>
            </a:r>
            <a:r>
              <a:rPr lang="en-US" dirty="0"/>
              <a:t>. </a:t>
            </a:r>
          </a:p>
          <a:p>
            <a:pPr>
              <a:spcBef>
                <a:spcPts val="1800"/>
              </a:spcBef>
            </a:pPr>
            <a:r>
              <a:rPr lang="en-US" dirty="0"/>
              <a:t>State standards broadly outline what students need to know and be able to do in each subject and grade level to be career- and college-ready upon high school graduation.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20FB-B8CC-40C6-938A-93E3C8B46841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23132" cy="880533"/>
          </a:xfrm>
        </p:spPr>
        <p:txBody>
          <a:bodyPr/>
          <a:lstStyle/>
          <a:p>
            <a:pPr algn="ctr"/>
            <a:r>
              <a:rPr lang="en-US" dirty="0"/>
              <a:t>Expecting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29" y="1052513"/>
            <a:ext cx="9218687" cy="2280975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dirty="0"/>
              <a:t>Standards also serve as a foundation for teachers to develop classroom instruction and lesson plans.</a:t>
            </a:r>
          </a:p>
          <a:p>
            <a:pPr>
              <a:buClr>
                <a:schemeClr val="accent2"/>
              </a:buClr>
            </a:pPr>
            <a:r>
              <a:rPr lang="en-US" dirty="0"/>
              <a:t>Today's standards challenge students to: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5649-014C-4E34-91DE-88B1027DE405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664088"/>
            <a:ext cx="9557778" cy="309315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lvl="1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000" dirty="0">
                <a:latin typeface="Calibri" panose="020F0502020204030204" pitchFamily="34" charset="0"/>
              </a:rPr>
              <a:t>Understand subject matter more deeply.</a:t>
            </a:r>
          </a:p>
          <a:p>
            <a:pPr marL="285750" lvl="1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000" dirty="0">
                <a:latin typeface="Calibri" panose="020F0502020204030204" pitchFamily="34" charset="0"/>
              </a:rPr>
              <a:t>Learn how to think </a:t>
            </a:r>
            <a:br>
              <a:rPr lang="en-US" sz="3000" dirty="0">
                <a:latin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</a:rPr>
              <a:t>critically.</a:t>
            </a:r>
          </a:p>
          <a:p>
            <a:pPr marL="285750" lvl="1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en-US" sz="3000" dirty="0">
              <a:latin typeface="Calibri" panose="020F0502020204030204" pitchFamily="34" charset="0"/>
            </a:endParaRPr>
          </a:p>
          <a:p>
            <a:pPr marL="504825" lvl="1" indent="-384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000" dirty="0">
                <a:latin typeface="Calibri" panose="020F0502020204030204" pitchFamily="34" charset="0"/>
              </a:rPr>
              <a:t>Apply what they are learning to the real world.</a:t>
            </a:r>
          </a:p>
          <a:p>
            <a:pPr marL="504825" lvl="1" indent="-384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000" dirty="0">
                <a:latin typeface="Calibri" panose="020F0502020204030204" pitchFamily="34" charset="0"/>
              </a:rPr>
              <a:t>Make learning relevant in their lives.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2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772"/>
            <a:ext cx="9557886" cy="88053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What Business and Higher Ed are </a:t>
            </a:r>
            <a:br>
              <a:rPr lang="en-US" dirty="0"/>
            </a:br>
            <a:r>
              <a:rPr lang="en-US" dirty="0"/>
              <a:t>Saying About High Standards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7E68-285F-499E-A305-9E0251C9F052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Wave 7" descr="High education " title="Quote from business leaders"/>
          <p:cNvSpPr/>
          <p:nvPr/>
        </p:nvSpPr>
        <p:spPr>
          <a:xfrm>
            <a:off x="411981" y="2200589"/>
            <a:ext cx="9664003" cy="3302140"/>
          </a:xfrm>
          <a:custGeom>
            <a:avLst/>
            <a:gdLst>
              <a:gd name="connsiteX0" fmla="*/ 57101 w 4695825"/>
              <a:gd name="connsiteY0" fmla="*/ 132159 h 1057275"/>
              <a:gd name="connsiteX1" fmla="*/ 4695825 w 4695825"/>
              <a:gd name="connsiteY1" fmla="*/ 132159 h 1057275"/>
              <a:gd name="connsiteX2" fmla="*/ 4638724 w 4695825"/>
              <a:gd name="connsiteY2" fmla="*/ 925116 h 1057275"/>
              <a:gd name="connsiteX3" fmla="*/ 0 w 4695825"/>
              <a:gd name="connsiteY3" fmla="*/ 925116 h 1057275"/>
              <a:gd name="connsiteX4" fmla="*/ 57101 w 4695825"/>
              <a:gd name="connsiteY4" fmla="*/ 132159 h 1057275"/>
              <a:gd name="connsiteX0" fmla="*/ 57101 w 4705350"/>
              <a:gd name="connsiteY0" fmla="*/ 131721 h 1051848"/>
              <a:gd name="connsiteX1" fmla="*/ 4705350 w 4705350"/>
              <a:gd name="connsiteY1" fmla="*/ 93621 h 1051848"/>
              <a:gd name="connsiteX2" fmla="*/ 4638724 w 4705350"/>
              <a:gd name="connsiteY2" fmla="*/ 924678 h 1051848"/>
              <a:gd name="connsiteX3" fmla="*/ 0 w 4705350"/>
              <a:gd name="connsiteY3" fmla="*/ 924678 h 1051848"/>
              <a:gd name="connsiteX4" fmla="*/ 57101 w 4705350"/>
              <a:gd name="connsiteY4" fmla="*/ 131721 h 1051848"/>
              <a:gd name="connsiteX0" fmla="*/ 57101 w 4724400"/>
              <a:gd name="connsiteY0" fmla="*/ 123966 h 1044093"/>
              <a:gd name="connsiteX1" fmla="*/ 4724400 w 4724400"/>
              <a:gd name="connsiteY1" fmla="*/ 152559 h 1044093"/>
              <a:gd name="connsiteX2" fmla="*/ 4638724 w 4724400"/>
              <a:gd name="connsiteY2" fmla="*/ 916923 h 1044093"/>
              <a:gd name="connsiteX3" fmla="*/ 0 w 4724400"/>
              <a:gd name="connsiteY3" fmla="*/ 916923 h 1044093"/>
              <a:gd name="connsiteX4" fmla="*/ 57101 w 4724400"/>
              <a:gd name="connsiteY4" fmla="*/ 123966 h 1044093"/>
              <a:gd name="connsiteX0" fmla="*/ 57101 w 4743450"/>
              <a:gd name="connsiteY0" fmla="*/ 110995 h 1031122"/>
              <a:gd name="connsiteX1" fmla="*/ 4743450 w 4743450"/>
              <a:gd name="connsiteY1" fmla="*/ 272958 h 1031122"/>
              <a:gd name="connsiteX2" fmla="*/ 4638724 w 4743450"/>
              <a:gd name="connsiteY2" fmla="*/ 903952 h 1031122"/>
              <a:gd name="connsiteX3" fmla="*/ 0 w 4743450"/>
              <a:gd name="connsiteY3" fmla="*/ 903952 h 1031122"/>
              <a:gd name="connsiteX4" fmla="*/ 57101 w 4743450"/>
              <a:gd name="connsiteY4" fmla="*/ 110995 h 1031122"/>
              <a:gd name="connsiteX0" fmla="*/ 38051 w 4743450"/>
              <a:gd name="connsiteY0" fmla="*/ 126089 h 893740"/>
              <a:gd name="connsiteX1" fmla="*/ 4743450 w 4743450"/>
              <a:gd name="connsiteY1" fmla="*/ 135576 h 893740"/>
              <a:gd name="connsiteX2" fmla="*/ 4638724 w 4743450"/>
              <a:gd name="connsiteY2" fmla="*/ 766570 h 893740"/>
              <a:gd name="connsiteX3" fmla="*/ 0 w 4743450"/>
              <a:gd name="connsiteY3" fmla="*/ 766570 h 893740"/>
              <a:gd name="connsiteX4" fmla="*/ 38051 w 4743450"/>
              <a:gd name="connsiteY4" fmla="*/ 126089 h 893740"/>
              <a:gd name="connsiteX0" fmla="*/ 38051 w 4752316"/>
              <a:gd name="connsiteY0" fmla="*/ 132771 h 900422"/>
              <a:gd name="connsiteX1" fmla="*/ 4752316 w 4752316"/>
              <a:gd name="connsiteY1" fmla="*/ 86260 h 900422"/>
              <a:gd name="connsiteX2" fmla="*/ 4638724 w 4752316"/>
              <a:gd name="connsiteY2" fmla="*/ 773252 h 900422"/>
              <a:gd name="connsiteX3" fmla="*/ 0 w 4752316"/>
              <a:gd name="connsiteY3" fmla="*/ 773252 h 900422"/>
              <a:gd name="connsiteX4" fmla="*/ 38051 w 4752316"/>
              <a:gd name="connsiteY4" fmla="*/ 132771 h 900422"/>
              <a:gd name="connsiteX0" fmla="*/ 38051 w 4761182"/>
              <a:gd name="connsiteY0" fmla="*/ 140256 h 907907"/>
              <a:gd name="connsiteX1" fmla="*/ 4761182 w 4761182"/>
              <a:gd name="connsiteY1" fmla="*/ 37702 h 907907"/>
              <a:gd name="connsiteX2" fmla="*/ 4638724 w 4761182"/>
              <a:gd name="connsiteY2" fmla="*/ 780737 h 907907"/>
              <a:gd name="connsiteX3" fmla="*/ 0 w 4761182"/>
              <a:gd name="connsiteY3" fmla="*/ 780737 h 907907"/>
              <a:gd name="connsiteX4" fmla="*/ 38051 w 4761182"/>
              <a:gd name="connsiteY4" fmla="*/ 140256 h 907907"/>
              <a:gd name="connsiteX0" fmla="*/ 38051 w 4761182"/>
              <a:gd name="connsiteY0" fmla="*/ 145821 h 913472"/>
              <a:gd name="connsiteX1" fmla="*/ 4761182 w 4761182"/>
              <a:gd name="connsiteY1" fmla="*/ 5565 h 913472"/>
              <a:gd name="connsiteX2" fmla="*/ 4638724 w 4761182"/>
              <a:gd name="connsiteY2" fmla="*/ 786302 h 913472"/>
              <a:gd name="connsiteX3" fmla="*/ 0 w 4761182"/>
              <a:gd name="connsiteY3" fmla="*/ 786302 h 913472"/>
              <a:gd name="connsiteX4" fmla="*/ 38051 w 4761182"/>
              <a:gd name="connsiteY4" fmla="*/ 145821 h 913472"/>
              <a:gd name="connsiteX0" fmla="*/ 29185 w 4761182"/>
              <a:gd name="connsiteY0" fmla="*/ 137713 h 961383"/>
              <a:gd name="connsiteX1" fmla="*/ 4761182 w 4761182"/>
              <a:gd name="connsiteY1" fmla="*/ 53476 h 961383"/>
              <a:gd name="connsiteX2" fmla="*/ 4638724 w 4761182"/>
              <a:gd name="connsiteY2" fmla="*/ 834213 h 961383"/>
              <a:gd name="connsiteX3" fmla="*/ 0 w 4761182"/>
              <a:gd name="connsiteY3" fmla="*/ 834213 h 961383"/>
              <a:gd name="connsiteX4" fmla="*/ 29185 w 4761182"/>
              <a:gd name="connsiteY4" fmla="*/ 137713 h 961383"/>
              <a:gd name="connsiteX0" fmla="*/ 0 w 4731997"/>
              <a:gd name="connsiteY0" fmla="*/ 137713 h 975828"/>
              <a:gd name="connsiteX1" fmla="*/ 4731997 w 4731997"/>
              <a:gd name="connsiteY1" fmla="*/ 53476 h 975828"/>
              <a:gd name="connsiteX2" fmla="*/ 4609539 w 4731997"/>
              <a:gd name="connsiteY2" fmla="*/ 834213 h 975828"/>
              <a:gd name="connsiteX3" fmla="*/ 41745 w 4731997"/>
              <a:gd name="connsiteY3" fmla="*/ 946262 h 975828"/>
              <a:gd name="connsiteX4" fmla="*/ 0 w 4731997"/>
              <a:gd name="connsiteY4" fmla="*/ 137713 h 975828"/>
              <a:gd name="connsiteX0" fmla="*/ 0 w 4750701"/>
              <a:gd name="connsiteY0" fmla="*/ 145430 h 983545"/>
              <a:gd name="connsiteX1" fmla="*/ 4750701 w 4750701"/>
              <a:gd name="connsiteY1" fmla="*/ 7717 h 983545"/>
              <a:gd name="connsiteX2" fmla="*/ 4609539 w 4750701"/>
              <a:gd name="connsiteY2" fmla="*/ 841930 h 983545"/>
              <a:gd name="connsiteX3" fmla="*/ 41745 w 4750701"/>
              <a:gd name="connsiteY3" fmla="*/ 953979 h 983545"/>
              <a:gd name="connsiteX4" fmla="*/ 0 w 4750701"/>
              <a:gd name="connsiteY4" fmla="*/ 145430 h 983545"/>
              <a:gd name="connsiteX0" fmla="*/ 0 w 4722646"/>
              <a:gd name="connsiteY0" fmla="*/ 166905 h 1005020"/>
              <a:gd name="connsiteX1" fmla="*/ 4722646 w 4722646"/>
              <a:gd name="connsiteY1" fmla="*/ 0 h 1005020"/>
              <a:gd name="connsiteX2" fmla="*/ 4609539 w 4722646"/>
              <a:gd name="connsiteY2" fmla="*/ 863405 h 1005020"/>
              <a:gd name="connsiteX3" fmla="*/ 41745 w 4722646"/>
              <a:gd name="connsiteY3" fmla="*/ 975454 h 1005020"/>
              <a:gd name="connsiteX4" fmla="*/ 0 w 4722646"/>
              <a:gd name="connsiteY4" fmla="*/ 166905 h 100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2646" h="1005020">
                <a:moveTo>
                  <a:pt x="0" y="166905"/>
                </a:moveTo>
                <a:cubicBezTo>
                  <a:pt x="1546241" y="-273626"/>
                  <a:pt x="3176405" y="440532"/>
                  <a:pt x="4722646" y="0"/>
                </a:cubicBezTo>
                <a:cubicBezTo>
                  <a:pt x="4703612" y="264319"/>
                  <a:pt x="4628573" y="599086"/>
                  <a:pt x="4609539" y="863405"/>
                </a:cubicBezTo>
                <a:cubicBezTo>
                  <a:pt x="3063298" y="1303936"/>
                  <a:pt x="1587986" y="534922"/>
                  <a:pt x="41745" y="975454"/>
                </a:cubicBezTo>
                <a:lnTo>
                  <a:pt x="0" y="166905"/>
                </a:lnTo>
                <a:close/>
              </a:path>
            </a:pathLst>
          </a:custGeom>
          <a:solidFill>
            <a:srgbClr val="78B832"/>
          </a:solidFill>
          <a:ln w="381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1200"/>
              </a:spcBef>
              <a:spcAft>
                <a:spcPts val="600"/>
              </a:spcAft>
            </a:pPr>
            <a:r>
              <a:rPr lang="en-US" sz="10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 Box 71" descr="High education standards and aligned assessments are critical to the success of all Michigan students.&#10;&#10;Business Leaders for Michigan and President’s Council, State Universities of Michigan&#10;" title="Quote from Michigan business leaders"/>
          <p:cNvSpPr txBox="1"/>
          <p:nvPr/>
        </p:nvSpPr>
        <p:spPr>
          <a:xfrm>
            <a:off x="411982" y="2905904"/>
            <a:ext cx="9664003" cy="218860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High education standards and aligned assessments are </a:t>
            </a:r>
            <a:b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critical to the success of all Michigan students </a:t>
            </a:r>
            <a:b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effectLst/>
                <a:latin typeface="Tekton Pro" panose="020F06030202080209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Business Leaders for Michigan and </a:t>
            </a:r>
            <a:r>
              <a:rPr lang="en-US" sz="2000" b="1" dirty="0">
                <a:solidFill>
                  <a:schemeClr val="bg1"/>
                </a:solidFill>
                <a:effectLst/>
                <a:latin typeface="Tekton Pro" panose="020F06030202080209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President’s Council, State Universities of Michigan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922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17" y="212837"/>
            <a:ext cx="9419701" cy="88053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What are Michigan Standards?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07" y="1346480"/>
            <a:ext cx="9403882" cy="454873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500" dirty="0"/>
              <a:t>They are learning goals for mathematics, English language arts (ELA), science and social studies.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500" dirty="0"/>
              <a:t>They prepare students for college and careers.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500" dirty="0"/>
              <a:t>They are educator-developed.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500" dirty="0"/>
              <a:t>They will help students compete nationally and globally.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500" dirty="0"/>
              <a:t>They are not a curriculum or federal program.</a:t>
            </a:r>
          </a:p>
          <a:p>
            <a:pPr>
              <a:spcBef>
                <a:spcPts val="1800"/>
              </a:spcBef>
              <a:buClr>
                <a:schemeClr val="accent4"/>
              </a:buClr>
            </a:pPr>
            <a:endParaRPr lang="en-US" sz="3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D2A6-A7DC-42CE-82CF-62F6D5971392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9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64" y="197228"/>
            <a:ext cx="9432758" cy="880533"/>
          </a:xfrm>
        </p:spPr>
        <p:txBody>
          <a:bodyPr/>
          <a:lstStyle/>
          <a:p>
            <a:pPr algn="ctr"/>
            <a:r>
              <a:rPr lang="en-US" dirty="0"/>
              <a:t>How does Michigan measure progress?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30" y="1135742"/>
            <a:ext cx="9214284" cy="4843027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Once each spring, all students take a high-quality state assessment.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b="1" dirty="0"/>
              <a:t>M-STEP</a:t>
            </a:r>
            <a:r>
              <a:rPr lang="en-US" dirty="0"/>
              <a:t> is given each spring to students in grades 3-8.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b="1" dirty="0"/>
              <a:t>PSAT™</a:t>
            </a:r>
            <a:r>
              <a:rPr lang="en-US" dirty="0"/>
              <a:t> (PreSAT) is given each spring to students in grades 8, 9, and 10. 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b="1" dirty="0"/>
              <a:t>Michigan Merit Exam (MME) </a:t>
            </a:r>
            <a:r>
              <a:rPr lang="en-US" dirty="0"/>
              <a:t>comprises a suite of tests for students in grade 11.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97A-26E5-438D-A61A-3D23017EBBDB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2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64" y="197228"/>
            <a:ext cx="9432758" cy="880533"/>
          </a:xfrm>
        </p:spPr>
        <p:txBody>
          <a:bodyPr/>
          <a:lstStyle/>
          <a:p>
            <a:pPr algn="ctr"/>
            <a:r>
              <a:rPr lang="en-US" dirty="0"/>
              <a:t>How does Michigan measure progress?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30" y="1135742"/>
            <a:ext cx="9214284" cy="4843027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Certain populations of students take assessments uniquely designed for them.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b="1" dirty="0"/>
              <a:t>MI-Access </a:t>
            </a:r>
            <a:r>
              <a:rPr lang="en-US" dirty="0"/>
              <a:t>is given each spring to students whose Individualized Education Program (IEP) team has determined that general assessments, even with accommodations, are not appropriate for the student.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b="1" dirty="0"/>
              <a:t>WIDA </a:t>
            </a:r>
            <a:r>
              <a:rPr lang="en-US" dirty="0"/>
              <a:t>program of assessments is given each spring to English learners. 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97A-26E5-438D-A61A-3D23017EBBDB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867"/>
            <a:ext cx="9432758" cy="88053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State Assessments?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6818"/>
            <a:ext cx="8755424" cy="456195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State standardized assessments are required under both state and federal law, to ensure all children are learning and receiving a high-quality education.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State assessments are “summative,” meaning they measure what students are expected to know and be able to do at specific grade levels and in specific content areas.</a:t>
            </a:r>
          </a:p>
          <a:p>
            <a:pPr marL="0" indent="0">
              <a:spcBef>
                <a:spcPts val="1800"/>
              </a:spcBef>
              <a:buNone/>
            </a:pP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97A-26E5-438D-A61A-3D23017EBBDB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126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46d5140-0062-43f9-8820-2f409c0c06c3">
      <UserInfo>
        <DisplayName>Foote, Tina (MDE)</DisplayName>
        <AccountId>266</AccountId>
        <AccountType/>
      </UserInfo>
      <UserInfo>
        <DisplayName>Lower, Janet (MDE)</DisplayName>
        <AccountId>25</AccountId>
        <AccountType/>
      </UserInfo>
    </SharedWithUsers>
    <Assessment xmlns="08b3aaeb-5092-412b-9ce5-453075ea7bed"/>
    <Status xmlns="08b3aaeb-5092-412b-9ce5-453075ea7bed">Approved</Status>
    <Sub_x002d_Category xmlns="08b3aaeb-5092-412b-9ce5-453075ea7bed" xsi:nil="true"/>
    <Category xmlns="08b3aaeb-5092-412b-9ce5-453075ea7bed" xsi:nil="true"/>
    <DRC_x0020_Sub_x002d_Category xmlns="08b3aaeb-5092-412b-9ce5-453075ea7bed" xsi:nil="true"/>
    <DAS_x0020_Status xmlns="08b3aaeb-5092-412b-9ce5-453075ea7bed">Ready to Post</DAS_x0020_Status>
    <MEASINC_x0020_OWNER xmlns="08b3aaeb-5092-412b-9ce5-453075ea7bed">
      <UserInfo>
        <DisplayName/>
        <AccountId xsi:nil="true"/>
        <AccountType/>
      </UserInfo>
    </MEASINC_x0020_OWNER>
    <Date xmlns="08b3aaeb-5092-412b-9ce5-453075ea7bed" xsi:nil="true"/>
    <jzjz xmlns="08b3aaeb-5092-412b-9ce5-453075ea7bed" xsi:nil="true"/>
    <Process_x0020_Area xmlns="08b3aaeb-5092-412b-9ce5-453075ea7bed" xsi:nil="true"/>
    <TaxKeywordTaxHTField xmlns="e4664c3e-f049-4574-bd7d-7499d2032cca">
      <Terms xmlns="http://schemas.microsoft.com/office/infopath/2007/PartnerControls"/>
    </TaxKeywordTaxHTField>
    <DAS_x0020_Sub_x002d_Category xmlns="08b3aaeb-5092-412b-9ce5-453075ea7bed" xsi:nil="true"/>
    <Expiration xmlns="08b3aaeb-5092-412b-9ce5-453075ea7bed" xsi:nil="true"/>
    <Team xmlns="08b3aaeb-5092-412b-9ce5-453075ea7bed"/>
    <DRC_x0020_Category xmlns="08b3aaeb-5092-412b-9ce5-453075ea7bed" xsi:nil="true"/>
    <MDE_x0020_Owner xmlns="08b3aaeb-5092-412b-9ce5-453075ea7bed">
      <UserInfo>
        <DisplayName/>
        <AccountId xsi:nil="true"/>
        <AccountType/>
      </UserInfo>
    </MDE_x0020_Owner>
    <TaxCatchAll xmlns="e4664c3e-f049-4574-bd7d-7499d2032cca"/>
    <DAS_x0020_Categories xmlns="08b3aaeb-5092-412b-9ce5-453075ea7bed" xsi:nil="true"/>
    <CollegeBoard_x0020_Assessments xmlns="08b3aaeb-5092-412b-9ce5-453075ea7bed"/>
    <What_x0027_s_x0020_New_x003f_ xmlns="08b3aaeb-5092-412b-9ce5-453075ea7bed" xsi:nil="true"/>
    <ACT_x0020_Category xmlns="08b3aaeb-5092-412b-9ce5-453075ea7bed" xsi:nil="true"/>
    <ACT_x0020_Sub_x002d_Category xmlns="08b3aaeb-5092-412b-9ce5-453075ea7bed" xsi:nil="true"/>
    <Business_x0020_Function xmlns="08b3aaeb-5092-412b-9ce5-453075ea7bed" xsi:nil="true"/>
    <wyxi xmlns="08b3aaeb-5092-412b-9ce5-453075ea7bed">
      <UserInfo>
        <DisplayName/>
        <AccountId xsi:nil="true"/>
        <AccountType/>
      </UserInfo>
    </wyxi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E175CEFD5C14A90AE264F49130B61" ma:contentTypeVersion="44" ma:contentTypeDescription="Create a new document." ma:contentTypeScope="" ma:versionID="6b209888e77e712c4ee6abc3ed3724ee">
  <xsd:schema xmlns:xsd="http://www.w3.org/2001/XMLSchema" xmlns:xs="http://www.w3.org/2001/XMLSchema" xmlns:p="http://schemas.microsoft.com/office/2006/metadata/properties" xmlns:ns2="08b3aaeb-5092-412b-9ce5-453075ea7bed" xmlns:ns3="b46d5140-0062-43f9-8820-2f409c0c06c3" xmlns:ns4="e4664c3e-f049-4574-bd7d-7499d2032cca" targetNamespace="http://schemas.microsoft.com/office/2006/metadata/properties" ma:root="true" ma:fieldsID="b090fd692bd6a7093464b79898864761" ns2:_="" ns3:_="" ns4:_="">
    <xsd:import namespace="08b3aaeb-5092-412b-9ce5-453075ea7bed"/>
    <xsd:import namespace="b46d5140-0062-43f9-8820-2f409c0c06c3"/>
    <xsd:import namespace="e4664c3e-f049-4574-bd7d-7499d2032cca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Assessment" minOccurs="0"/>
                <xsd:element ref="ns2:Category" minOccurs="0"/>
                <xsd:element ref="ns3:SharedWithUsers" minOccurs="0"/>
                <xsd:element ref="ns3:SharedWithDetails" minOccurs="0"/>
                <xsd:element ref="ns2:Sub_x002d_Category" minOccurs="0"/>
                <xsd:element ref="ns2:Team" minOccurs="0"/>
                <xsd:element ref="ns2:MDE_x0020_Owner" minOccurs="0"/>
                <xsd:element ref="ns2:MEASINC_x0020_OWNER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Process_x0020_Area" minOccurs="0"/>
                <xsd:element ref="ns2:Business_x0020_Function" minOccurs="0"/>
                <xsd:element ref="ns2:MediaServiceDateTaken" minOccurs="0"/>
                <xsd:element ref="ns2:ACT_x0020_Category" minOccurs="0"/>
                <xsd:element ref="ns2:ACT_x0020_Sub_x002d_Category" minOccurs="0"/>
                <xsd:element ref="ns2:DRC_x0020_Category" minOccurs="0"/>
                <xsd:element ref="ns2:DRC_x0020_Sub_x002d_Category" minOccurs="0"/>
                <xsd:element ref="ns2:DAS_x0020_Categories" minOccurs="0"/>
                <xsd:element ref="ns2:DAS_x0020_Sub_x002d_Category" minOccurs="0"/>
                <xsd:element ref="ns2:CollegeBoard_x0020_Assessments" minOccurs="0"/>
                <xsd:element ref="ns2:MediaServiceLocation" minOccurs="0"/>
                <xsd:element ref="ns4:TaxKeywordTaxHTField" minOccurs="0"/>
                <xsd:element ref="ns4:TaxCatchAll" minOccurs="0"/>
                <xsd:element ref="ns2:DAS_x0020_Status" minOccurs="0"/>
                <xsd:element ref="ns2:What_x0027_s_x0020_New_x003f_" minOccurs="0"/>
                <xsd:element ref="ns2:Expiration" minOccurs="0"/>
                <xsd:element ref="ns2:MediaServiceOCR" minOccurs="0"/>
                <xsd:element ref="ns2:Date" minOccurs="0"/>
                <xsd:element ref="ns2:MediaServiceEventHashCode" minOccurs="0"/>
                <xsd:element ref="ns2:MediaServiceGenerationTime" minOccurs="0"/>
                <xsd:element ref="ns2:wyxi" minOccurs="0"/>
                <xsd:element ref="ns2:jzjz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3aaeb-5092-412b-9ce5-453075ea7bed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format="Dropdown" ma:indexed="true" ma:internalName="Status">
      <xsd:simpleType>
        <xsd:restriction base="dms:Choice">
          <xsd:enumeration value="Draft"/>
          <xsd:enumeration value="Ready for Review"/>
          <xsd:enumeration value="In Review"/>
          <xsd:enumeration value="Ready for ADA"/>
          <xsd:enumeration value="Revisions Needed"/>
          <xsd:enumeration value="Waiting for Approval"/>
          <xsd:enumeration value="In Development"/>
          <xsd:enumeration value="Approved"/>
          <xsd:enumeration value="Final"/>
        </xsd:restriction>
      </xsd:simpleType>
    </xsd:element>
    <xsd:element name="Assessment" ma:index="9" nillable="true" ma:displayName="Assessment" ma:format="Dropdown" ma:internalName="Assess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T WorkKeys"/>
                    <xsd:enumeration value="Early Literacy"/>
                    <xsd:enumeration value="Evaluation and Strategic Research"/>
                    <xsd:enumeration value="FAME"/>
                    <xsd:enumeration value="KEA"/>
                    <xsd:enumeration value="MI-Access"/>
                    <xsd:enumeration value="MME"/>
                    <xsd:enumeration value="M-STEP"/>
                    <xsd:enumeration value="PSAT10"/>
                    <xsd:enumeration value="PSAT8/9"/>
                    <xsd:enumeration value="SAT"/>
                    <xsd:enumeration value="WIDA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Category" ma:index="10" nillable="true" ma:displayName="MeasInc Category" ma:format="Dropdown" ma:internalName="Category">
      <xsd:simpleType>
        <xsd:restriction base="dms:Choice">
          <xsd:enumeration value="Administrative"/>
          <xsd:enumeration value="Aggregate Data File"/>
          <xsd:enumeration value="Call Center"/>
          <xsd:enumeration value="CAT"/>
          <xsd:enumeration value="Collecting Fees"/>
          <xsd:enumeration value="Data Corrections"/>
          <xsd:enumeration value="Data Files"/>
          <xsd:enumeration value="Document Retention"/>
          <xsd:enumeration value="Erasure Analysis"/>
          <xsd:enumeration value="Email"/>
          <xsd:enumeration value="Field Communications"/>
          <xsd:enumeration value="Form Assignment"/>
          <xsd:enumeration value="Form Validation"/>
          <xsd:enumeration value="Handscoring"/>
          <xsd:enumeration value="Item Exports/Imorts"/>
          <xsd:enumeration value="Knowledge Articles"/>
          <xsd:enumeration value="Management Meeting"/>
          <xsd:enumeration value="Manuals"/>
          <xsd:enumeration value="Materials"/>
          <xsd:enumeration value="Mi-Learn"/>
          <xsd:enumeration value="M-STEP Master Test Cases"/>
          <xsd:enumeration value="Online"/>
          <xsd:enumeration value="Other"/>
          <xsd:enumeration value="Pre-Id"/>
          <xsd:enumeration value="Psychometric"/>
          <xsd:enumeration value="RawtoScale"/>
          <xsd:enumeration value="Reports"/>
          <xsd:enumeration value="SAT"/>
          <xsd:enumeration value="Scanning"/>
          <xsd:enumeration value="Scores"/>
          <xsd:enumeration value="SI&amp;P"/>
          <xsd:enumeration value="Site Data"/>
          <xsd:enumeration value="Spotlight"/>
          <xsd:enumeration value="Student Data File"/>
          <xsd:enumeration value="Test Directions"/>
          <xsd:enumeration value="Test Security"/>
          <xsd:enumeration value="Test Sessions"/>
          <xsd:enumeration value="Tested Roster"/>
          <xsd:enumeration value="TestMaps"/>
          <xsd:enumeration value="Training"/>
          <xsd:enumeration value="Training Manual"/>
          <xsd:enumeration value="Travel Forms"/>
          <xsd:enumeration value="User Permissions"/>
          <xsd:enumeration value="Weekly Meeting"/>
          <xsd:enumeration value="Writing Sample CD"/>
          <xsd:enumeration value="N/A"/>
        </xsd:restriction>
      </xsd:simpleType>
    </xsd:element>
    <xsd:element name="Sub_x002d_Category" ma:index="13" nillable="true" ma:displayName="MeasInc Sub-Category" ma:format="Dropdown" ma:internalName="Sub_x002d_Category">
      <xsd:simpleType>
        <xsd:restriction base="dms:Choice">
          <xsd:enumeration value="Accommodations and Supports"/>
          <xsd:enumeration value="Assessments Role Checklists"/>
          <xsd:enumeration value="ATR"/>
          <xsd:enumeration value="BoilerPlate"/>
          <xsd:enumeration value="CSV"/>
          <xsd:enumeration value="Data"/>
          <xsd:enumeration value="Guide to Reports"/>
          <xsd:enumeration value="Help"/>
          <xsd:enumeration value="Late Material"/>
          <xsd:enumeration value="Material Orders"/>
          <xsd:enumeration value="Missing Barcode"/>
          <xsd:enumeration value="Missing Materials"/>
          <xsd:enumeration value="Mockup"/>
          <xsd:enumeration value="Navigating and Accessing Reports"/>
          <xsd:enumeration value="Online Forms"/>
          <xsd:enumeration value="Other Material"/>
          <xsd:enumeration value="PPT"/>
          <xsd:enumeration value="Proficiency Ranges"/>
          <xsd:enumeration value="REQ"/>
          <xsd:enumeration value="Return of Materials"/>
          <xsd:enumeration value="Recorded  Sessions"/>
          <xsd:enumeration value="Screenshots"/>
          <xsd:enumeration value="TAMS"/>
          <xsd:enumeration value="Technology"/>
          <xsd:enumeration value="Target Ranges"/>
          <xsd:enumeration value="Test Directions"/>
          <xsd:enumeration value="Text/Documents"/>
          <xsd:enumeration value="Tutorials"/>
          <xsd:enumeration value="UAT Plan"/>
          <xsd:enumeration value="Webcasts"/>
          <xsd:enumeration value="N/A"/>
        </xsd:restriction>
      </xsd:simpleType>
    </xsd:element>
    <xsd:element name="Team" ma:index="14" nillable="true" ma:displayName="Team" ma:internalName="Te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AS"/>
                    <xsd:enumeration value="OSI"/>
                    <xsd:enumeration value="OSA"/>
                    <xsd:enumeration value="PMO"/>
                    <xsd:enumeration value="UAT"/>
                    <xsd:enumeration value="MeasInc"/>
                    <xsd:enumeration value="DRC"/>
                    <xsd:enumeration value="SecureSite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MDE_x0020_Owner" ma:index="15" nillable="true" ma:displayName="MDE Owner" ma:list="UserInfo" ma:SearchPeopleOnly="false" ma:SharePointGroup="0" ma:internalName="MDE_x0020_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ASINC_x0020_OWNER" ma:index="16" nillable="true" ma:displayName="MeasInc Owner" ma:list="UserInfo" ma:SearchPeopleOnly="false" ma:SharePointGroup="0" ma:internalName="MEASINC_x0020_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Process_x0020_Area" ma:index="22" nillable="true" ma:displayName="CollegeBoard Category" ma:format="Dropdown" ma:internalName="Process_x0020_Area">
      <xsd:simpleType>
        <xsd:restriction base="dms:Choice">
          <xsd:enumeration value="Agenda"/>
          <xsd:enumeration value="Answer Documents"/>
          <xsd:enumeration value="Customer Service"/>
          <xsd:enumeration value="Email"/>
          <xsd:enumeration value="Exception Report"/>
          <xsd:enumeration value="Field Communication"/>
          <xsd:enumeration value="Knowledge Articles"/>
          <xsd:enumeration value="Manual"/>
          <xsd:enumeration value="Minutes"/>
          <xsd:enumeration value="Other"/>
          <xsd:enumeration value="Pre-ID"/>
          <xsd:enumeration value="Reporting"/>
          <xsd:enumeration value="Scoring &amp; Scanning"/>
          <xsd:enumeration value="Spotlight"/>
          <xsd:enumeration value="Student Test Accommodations"/>
          <xsd:enumeration value="Test Administration"/>
          <xsd:enumeration value="Training"/>
          <xsd:enumeration value="Travel Form"/>
          <xsd:enumeration value="UAT"/>
          <xsd:enumeration value="Weekly Meeting"/>
        </xsd:restriction>
      </xsd:simpleType>
    </xsd:element>
    <xsd:element name="Business_x0020_Function" ma:index="23" nillable="true" ma:displayName="CollegeBoard Sub-Category" ma:format="Dropdown" ma:internalName="Business_x0020_Function">
      <xsd:simpleType>
        <xsd:restriction base="dms:Choice">
          <xsd:enumeration value="Accommodations and Support"/>
          <xsd:enumeration value="AI/TC Setup/Establishment"/>
          <xsd:enumeration value="Answer Sheet Verification Student AI/Reporting"/>
          <xsd:enumeration value="Guide to Reports"/>
          <xsd:enumeration value="Irregularity Reporting"/>
          <xsd:enumeration value="Late Material"/>
          <xsd:enumeration value="Missing Barcode"/>
          <xsd:enumeration value="Missing Materials"/>
          <xsd:enumeration value="Online Reporting"/>
          <xsd:enumeration value="Online Scoring"/>
          <xsd:enumeration value="Online Test Delivery"/>
          <xsd:enumeration value="Recorded Sessions"/>
          <xsd:enumeration value="Accountability Reporting"/>
          <xsd:enumeration value="Technical Report"/>
          <xsd:enumeration value="Tutorials"/>
          <xsd:enumeration value="Webcasts"/>
        </xsd:restriction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ACT_x0020_Category" ma:index="25" nillable="true" ma:displayName="ACT Category" ma:format="Dropdown" ma:internalName="ACT_x0020_Category">
      <xsd:simpleType>
        <xsd:restriction base="dms:Choice">
          <xsd:enumeration value="Agenda"/>
          <xsd:enumeration value="Automated Report"/>
          <xsd:enumeration value="Email"/>
          <xsd:enumeration value="Exception Report"/>
          <xsd:enumeration value="Field Documentation"/>
          <xsd:enumeration value="Knowledge Articles"/>
          <xsd:enumeration value="Management Meeting"/>
          <xsd:enumeration value="Manuals"/>
          <xsd:enumeration value="Minutes"/>
          <xsd:enumeration value="Other"/>
          <xsd:enumeration value="Samples"/>
          <xsd:enumeration value="Spotlight Article"/>
          <xsd:enumeration value="Status Report"/>
          <xsd:enumeration value="Training"/>
          <xsd:enumeration value="Travel Form"/>
          <xsd:enumeration value="Technical Report"/>
          <xsd:enumeration value="UAT"/>
          <xsd:enumeration value="N/A"/>
        </xsd:restriction>
      </xsd:simpleType>
    </xsd:element>
    <xsd:element name="ACT_x0020_Sub_x002d_Category" ma:index="26" nillable="true" ma:displayName="ACT Sub-Category" ma:format="Dropdown" ma:internalName="ACT_x0020_Sub_x002d_Category">
      <xsd:simpleType>
        <xsd:restriction base="dms:Choice">
          <xsd:enumeration value="Missing Barcode"/>
        </xsd:restriction>
      </xsd:simpleType>
    </xsd:element>
    <xsd:element name="DRC_x0020_Category" ma:index="27" nillable="true" ma:displayName="DRC Category" ma:format="Dropdown" ma:internalName="DRC_x0020_Category">
      <xsd:simpleType>
        <xsd:restriction base="dms:Choice">
          <xsd:enumeration value="About This Report"/>
          <xsd:enumeration value="Administrative"/>
          <xsd:enumeration value="Aggregate Data File"/>
          <xsd:enumeration value="Automated Report"/>
          <xsd:enumeration value="Call Center"/>
          <xsd:enumeration value="CAT"/>
          <xsd:enumeration value="Collecting Fees"/>
          <xsd:enumeration value="Data Corrections"/>
          <xsd:enumeration value="Data Files"/>
          <xsd:enumeration value="Document Retention"/>
          <xsd:enumeration value="Erasure Analysis"/>
          <xsd:enumeration value="Field Communications"/>
          <xsd:enumeration value="Form Assignment"/>
          <xsd:enumeration value="Form Validation"/>
          <xsd:enumeration value="Handscoring"/>
          <xsd:enumeration value="Item Exports/Imorts"/>
          <xsd:enumeration value="Management Meeting"/>
          <xsd:enumeration value="Manuals"/>
          <xsd:enumeration value="Materials"/>
          <xsd:enumeration value="M-STEP Master Test Cases"/>
          <xsd:enumeration value="Online"/>
          <xsd:enumeration value="Pre-Id"/>
          <xsd:enumeration value="Psychometric"/>
          <xsd:enumeration value="RawtoScale"/>
          <xsd:enumeration value="Reporting"/>
          <xsd:enumeration value="Reports"/>
          <xsd:enumeration value="SAT"/>
          <xsd:enumeration value="Scanning"/>
          <xsd:enumeration value="Scores"/>
          <xsd:enumeration value="SI&amp;P"/>
          <xsd:enumeration value="Site Data"/>
          <xsd:enumeration value="Spotlight Article"/>
          <xsd:enumeration value="Student Data File"/>
          <xsd:enumeration value="Technical Report"/>
          <xsd:enumeration value="Test Directions"/>
          <xsd:enumeration value="Test Security"/>
          <xsd:enumeration value="Test Sessions"/>
          <xsd:enumeration value="Tested Roster"/>
          <xsd:enumeration value="TestMaps"/>
          <xsd:enumeration value="Training"/>
          <xsd:enumeration value="Training Material"/>
          <xsd:enumeration value="Travel Form"/>
          <xsd:enumeration value="User Permissions"/>
          <xsd:enumeration value="Weekly Meetings"/>
          <xsd:enumeration value="Writing Sample CD"/>
        </xsd:restriction>
      </xsd:simpleType>
    </xsd:element>
    <xsd:element name="DRC_x0020_Sub_x002d_Category" ma:index="28" nillable="true" ma:displayName="DRC Sub-Category" ma:format="Dropdown" ma:internalName="DRC_x0020_Sub_x002d_Category">
      <xsd:simpleType>
        <xsd:restriction base="dms:Choice">
          <xsd:enumeration value="Accommodations and Supports"/>
          <xsd:enumeration value="ACT Workeys"/>
          <xsd:enumeration value="Assessment Role Checklists"/>
          <xsd:enumeration value="ATR"/>
          <xsd:enumeration value="BoilerPlate"/>
          <xsd:enumeration value="CSV"/>
          <xsd:enumeration value="DATA"/>
          <xsd:enumeration value="Guide to Reports"/>
          <xsd:enumeration value="Late Material"/>
          <xsd:enumeration value="Material Orders"/>
          <xsd:enumeration value="Missing Barcode"/>
          <xsd:enumeration value="Missing Materials"/>
          <xsd:enumeration value="Mockup"/>
          <xsd:enumeration value="Navigating and Accessing Reports"/>
          <xsd:enumeration value="Online Forms"/>
          <xsd:enumeration value="Other Material"/>
          <xsd:enumeration value="PPT"/>
          <xsd:enumeration value="Proficiency Ranges"/>
          <xsd:enumeration value="Recorded Sessions"/>
          <xsd:enumeration value="Return of Material"/>
          <xsd:enumeration value="Screenshots"/>
          <xsd:enumeration value="TAMS"/>
          <xsd:enumeration value="Target Documents"/>
          <xsd:enumeration value="Technology"/>
          <xsd:enumeration value="Test Directions"/>
          <xsd:enumeration value="Text/Document"/>
          <xsd:enumeration value="Tutorials"/>
          <xsd:enumeration value="UAT Plan"/>
          <xsd:enumeration value="Webcasts"/>
        </xsd:restriction>
      </xsd:simpleType>
    </xsd:element>
    <xsd:element name="DAS_x0020_Categories" ma:index="29" nillable="true" ma:displayName="OEAA Category" ma:format="Dropdown" ma:internalName="DAS_x0020_Categories">
      <xsd:simpleType>
        <xsd:restriction base="dms:Choice">
          <xsd:enumeration value="Email"/>
          <xsd:enumeration value="Spotlight"/>
          <xsd:enumeration value="Webpage"/>
        </xsd:restriction>
      </xsd:simpleType>
    </xsd:element>
    <xsd:element name="DAS_x0020_Sub_x002d_Category" ma:index="30" nillable="true" ma:displayName="OEAA Sub-Category" ma:format="Dropdown" ma:internalName="DAS_x0020_Sub_x002d_Category">
      <xsd:simpleType>
        <xsd:restriction base="dms:Choice">
          <xsd:enumeration value="ACT Workkeys"/>
          <xsd:enumeration value="Assessment and Accountability Grades K-12"/>
          <xsd:enumeration value="Content Specific Information"/>
          <xsd:enumeration value="Current Assessment Administration"/>
          <xsd:enumeration value="Early Literacy and Math Resources"/>
          <xsd:enumeration value="Functional Indpendence"/>
          <xsd:enumeration value="General Information"/>
          <xsd:enumeration value="MDE Evaluation and Research"/>
          <xsd:enumeration value="Michigan's Kindergarten Entry Assessment"/>
          <xsd:enumeration value="M-Step Grade 11 Science &amp; Social Studies"/>
          <xsd:enumeration value="Parent and Family Resources"/>
          <xsd:enumeration value="Parent/Student Information"/>
          <xsd:enumeration value="Participation and Supported Independence"/>
          <xsd:enumeration value="Partnerships and Consortiums"/>
          <xsd:enumeration value="Professional Development"/>
          <xsd:enumeration value="PSAT 8-9 and PSAT 10"/>
          <xsd:enumeration value="Reporting"/>
          <xsd:enumeration value="Request Data for Research"/>
          <xsd:enumeration value="SAT"/>
          <xsd:enumeration value="Student Supports and Accommodation"/>
          <xsd:enumeration value="Supported Independence and Participation"/>
          <xsd:enumeration value="What's New"/>
          <xsd:enumeration value="WIDA Screener and Kindergarten W-APT"/>
        </xsd:restriction>
      </xsd:simpleType>
    </xsd:element>
    <xsd:element name="CollegeBoard_x0020_Assessments" ma:index="31" nillable="true" ma:displayName="CollegeBoard Assessment" ma:internalName="CollegeBoard_x0020_Assessmen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SAT 8/9"/>
                    <xsd:enumeration value="PSAT 10"/>
                    <xsd:enumeration value="SA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32" nillable="true" ma:displayName="MediaServiceLocation" ma:description="" ma:internalName="MediaServiceLocation" ma:readOnly="true">
      <xsd:simpleType>
        <xsd:restriction base="dms:Text"/>
      </xsd:simpleType>
    </xsd:element>
    <xsd:element name="DAS_x0020_Status" ma:index="36" nillable="true" ma:displayName="OEAA Status" ma:format="Dropdown" ma:indexed="true" ma:internalName="DAS_x0020_Status">
      <xsd:simpleType>
        <xsd:restriction base="dms:Choice">
          <xsd:enumeration value="Ready for Review"/>
          <xsd:enumeration value="Needs Revisions"/>
          <xsd:enumeration value="Waiting for Approval"/>
          <xsd:enumeration value="Ready to ADA"/>
          <xsd:enumeration value="Ready to Post"/>
          <xsd:enumeration value="Published"/>
        </xsd:restriction>
      </xsd:simpleType>
    </xsd:element>
    <xsd:element name="What_x0027_s_x0020_New_x003f_" ma:index="37" nillable="true" ma:displayName="What's New?" ma:format="Dropdown" ma:internalName="What_x0027_s_x0020_New_x003f_">
      <xsd:simpleType>
        <xsd:restriction base="dms:Choice">
          <xsd:enumeration value="Yes"/>
          <xsd:enumeration value="No"/>
        </xsd:restriction>
      </xsd:simpleType>
    </xsd:element>
    <xsd:element name="Expiration" ma:index="38" nillable="true" ma:displayName="Expiration" ma:format="DateOnly" ma:internalName="Expiration">
      <xsd:simpleType>
        <xsd:restriction base="dms:DateTime"/>
      </xsd:simpleType>
    </xsd:element>
    <xsd:element name="MediaServiceOCR" ma:index="3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40" nillable="true" ma:displayName="Date" ma:format="DateTime" ma:internalName="Date">
      <xsd:simpleType>
        <xsd:restriction base="dms:DateTime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42" nillable="true" ma:displayName="MediaServiceGenerationTime" ma:hidden="true" ma:internalName="MediaServiceGenerationTime" ma:readOnly="true">
      <xsd:simpleType>
        <xsd:restriction base="dms:Text"/>
      </xsd:simpleType>
    </xsd:element>
    <xsd:element name="wyxi" ma:index="43" nillable="true" ma:displayName="Person or Group" ma:list="UserInfo" ma:internalName="wyxi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zjz" ma:index="44" nillable="true" ma:displayName="Notes" ma:internalName="jzjz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d5140-0062-43f9-8820-2f409c0c06c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64c3e-f049-4574-bd7d-7499d2032cc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34" nillable="true" ma:taxonomy="true" ma:internalName="TaxKeywordTaxHTField" ma:taxonomyFieldName="TaxKeyword" ma:displayName="Enterprise Keywords" ma:fieldId="{23f27201-bee3-471e-b2e7-b64fd8b7ca38}" ma:taxonomyMulti="true" ma:sspId="c0d83692-8000-456c-81e0-753272234f0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35" nillable="true" ma:displayName="Taxonomy Catch All Column" ma:description="" ma:hidden="true" ma:list="{fdd636ca-ce9a-43f5-b302-3ffdf28b5211}" ma:internalName="TaxCatchAll" ma:showField="CatchAllData" ma:web="f36b4f32-ad3a-49c4-a387-595e63305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F6945B-6D1E-4053-BAF9-2682869CF66D}">
  <ds:schemaRefs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e4664c3e-f049-4574-bd7d-7499d2032cca"/>
    <ds:schemaRef ds:uri="http://schemas.microsoft.com/office/2006/metadata/properties"/>
    <ds:schemaRef ds:uri="b46d5140-0062-43f9-8820-2f409c0c06c3"/>
    <ds:schemaRef ds:uri="http://schemas.openxmlformats.org/package/2006/metadata/core-properties"/>
    <ds:schemaRef ds:uri="08b3aaeb-5092-412b-9ce5-453075ea7be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DDA218-6067-4590-A19D-3F30F57A1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3aaeb-5092-412b-9ce5-453075ea7bed"/>
    <ds:schemaRef ds:uri="b46d5140-0062-43f9-8820-2f409c0c06c3"/>
    <ds:schemaRef ds:uri="e4664c3e-f049-4574-bd7d-7499d2032c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93AEB9-99E7-45CB-86DA-45AB382566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5109</TotalTime>
  <Words>1468</Words>
  <Application>Microsoft Office PowerPoint</Application>
  <PresentationFormat>Custom</PresentationFormat>
  <Paragraphs>205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Facet</vt:lpstr>
      <vt:lpstr>What it IS, What it means,   What it Offers</vt:lpstr>
      <vt:lpstr>Expecting More</vt:lpstr>
      <vt:lpstr>Expecting More</vt:lpstr>
      <vt:lpstr>Expecting More</vt:lpstr>
      <vt:lpstr>What Business and Higher Ed are  Saying About High Standards</vt:lpstr>
      <vt:lpstr>What are Michigan Standards?</vt:lpstr>
      <vt:lpstr>How does Michigan measure progress?</vt:lpstr>
      <vt:lpstr>How does Michigan measure progress?</vt:lpstr>
      <vt:lpstr>Why State Assessments? </vt:lpstr>
      <vt:lpstr>Why State Assessments?...cont’d </vt:lpstr>
      <vt:lpstr>Michigan’s Assessment System at a Glance </vt:lpstr>
      <vt:lpstr>Michigan’s Assessment System at a Glance </vt:lpstr>
      <vt:lpstr>M-STEP </vt:lpstr>
      <vt:lpstr>M-STEP…cont’d</vt:lpstr>
      <vt:lpstr>Computer Adaptive Testing</vt:lpstr>
      <vt:lpstr>The PSAT</vt:lpstr>
      <vt:lpstr>High School Assessments</vt:lpstr>
      <vt:lpstr>Support for Students </vt:lpstr>
      <vt:lpstr>M-STEP Testing Time Reduction </vt:lpstr>
      <vt:lpstr>Time Students Spend on State Assessments</vt:lpstr>
      <vt:lpstr>When Does My Student  Take State Assessments?</vt:lpstr>
      <vt:lpstr>State Testing Schedule </vt:lpstr>
      <vt:lpstr>Spring 2019 Online Testing Schedule</vt:lpstr>
      <vt:lpstr>Paper and Pencil Option</vt:lpstr>
      <vt:lpstr>Student-level Test Results </vt:lpstr>
      <vt:lpstr>Student-level Test Results…cont’d </vt:lpstr>
      <vt:lpstr>Questions?</vt:lpstr>
    </vt:vector>
  </TitlesOfParts>
  <Company>State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parent’s guide to M-STEP</dc:title>
  <dc:creator>Mathiot, Kimberly (MDE)</dc:creator>
  <cp:lastModifiedBy>Dubbeld, Walter</cp:lastModifiedBy>
  <cp:revision>234</cp:revision>
  <cp:lastPrinted>2015-10-08T18:19:27Z</cp:lastPrinted>
  <dcterms:created xsi:type="dcterms:W3CDTF">2015-03-30T20:46:33Z</dcterms:created>
  <dcterms:modified xsi:type="dcterms:W3CDTF">2019-03-18T13:12:08Z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0x010100683E175CEFD5C14A90AE264F49130B61</vt:lpwstr>
  </property>
  <property fmtid="{D5CDD505-2E9C-101B-9397-08002B2CF9AE}" pid="3" name="AuthorIds_UIVersion_2560">
    <vt:lpwstr>860,264</vt:lpwstr>
  </property>
  <property fmtid="{D5CDD505-2E9C-101B-9397-08002B2CF9AE}" pid="4" name="TaxKeyword">
    <vt:lpwstr/>
  </property>
</Properties>
</file>